
<file path=[Content_Types].xml><?xml version="1.0" encoding="utf-8"?>
<Types xmlns="http://schemas.openxmlformats.org/package/2006/content-types">
  <Default Extension="png" ContentType="image/png"/>
  <Default Extension="jfif" ContentType="image/jpe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1.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87" r:id="rId3"/>
    <p:sldId id="283" r:id="rId4"/>
    <p:sldId id="284" r:id="rId5"/>
    <p:sldId id="269" r:id="rId6"/>
    <p:sldId id="285" r:id="rId7"/>
    <p:sldId id="286" r:id="rId8"/>
    <p:sldId id="270" r:id="rId9"/>
    <p:sldId id="275" r:id="rId10"/>
    <p:sldId id="276" r:id="rId11"/>
    <p:sldId id="277" r:id="rId12"/>
    <p:sldId id="282" r:id="rId13"/>
    <p:sldId id="279" r:id="rId14"/>
    <p:sldId id="280" r:id="rId15"/>
    <p:sldId id="281" r:id="rId16"/>
    <p:sldId id="272"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C56CFF-454F-4F09-B5AC-94B6A0C500C7}" type="datetimeFigureOut">
              <a:rPr lang="en-IN" smtClean="0"/>
              <a:t>12-01-2023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6D07DE-FD20-4C2E-B617-10A10407CD94}" type="slidenum">
              <a:rPr lang="en-IN" smtClean="0"/>
              <a:t>‹#›</a:t>
            </a:fld>
            <a:endParaRPr lang="en-IN"/>
          </a:p>
        </p:txBody>
      </p:sp>
    </p:spTree>
    <p:extLst>
      <p:ext uri="{BB962C8B-B14F-4D97-AF65-F5344CB8AC3E}">
        <p14:creationId xmlns:p14="http://schemas.microsoft.com/office/powerpoint/2010/main" val="2471851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066D07DE-FD20-4C2E-B617-10A10407CD94}" type="slidenum">
              <a:rPr lang="en-IN" smtClean="0"/>
              <a:t>7</a:t>
            </a:fld>
            <a:endParaRPr lang="en-IN"/>
          </a:p>
        </p:txBody>
      </p:sp>
    </p:spTree>
    <p:extLst>
      <p:ext uri="{BB962C8B-B14F-4D97-AF65-F5344CB8AC3E}">
        <p14:creationId xmlns:p14="http://schemas.microsoft.com/office/powerpoint/2010/main" val="3338387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1295149-78A4-4089-8047-1B17DDB1A8EA}"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295421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295149-78A4-4089-8047-1B17DDB1A8EA}"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3097031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295149-78A4-4089-8047-1B17DDB1A8EA}"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C0DBB6-7386-4E76-AD72-1BAE1FEEC20B}"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02977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295149-78A4-4089-8047-1B17DDB1A8EA}"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3247244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295149-78A4-4089-8047-1B17DDB1A8EA}"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C0DBB6-7386-4E76-AD72-1BAE1FEEC20B}"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14166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295149-78A4-4089-8047-1B17DDB1A8EA}"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92200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295149-78A4-4089-8047-1B17DDB1A8EA}"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3190270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295149-78A4-4089-8047-1B17DDB1A8EA}"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764677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1295149-78A4-4089-8047-1B17DDB1A8EA}"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1053435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295149-78A4-4089-8047-1B17DDB1A8EA}" type="datetimeFigureOut">
              <a:rPr lang="en-IN" smtClean="0"/>
              <a:t>12-01-2023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465068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1295149-78A4-4089-8047-1B17DDB1A8EA}" type="datetimeFigureOut">
              <a:rPr lang="en-IN" smtClean="0"/>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3735923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1295149-78A4-4089-8047-1B17DDB1A8EA}" type="datetimeFigureOut">
              <a:rPr lang="en-IN" smtClean="0"/>
              <a:t>12-01-2023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1419425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295149-78A4-4089-8047-1B17DDB1A8EA}" type="datetimeFigureOut">
              <a:rPr lang="en-IN" smtClean="0"/>
              <a:t>12-01-2023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2801533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295149-78A4-4089-8047-1B17DDB1A8EA}" type="datetimeFigureOut">
              <a:rPr lang="en-IN" smtClean="0"/>
              <a:t>12-01-2023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666754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295149-78A4-4089-8047-1B17DDB1A8EA}" type="datetimeFigureOut">
              <a:rPr lang="en-IN" smtClean="0"/>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1359438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295149-78A4-4089-8047-1B17DDB1A8EA}" type="datetimeFigureOut">
              <a:rPr lang="en-IN" smtClean="0"/>
              <a:t>12-01-2023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AC0DBB6-7386-4E76-AD72-1BAE1FEEC20B}" type="slidenum">
              <a:rPr lang="en-IN" smtClean="0"/>
              <a:t>‹#›</a:t>
            </a:fld>
            <a:endParaRPr lang="en-IN"/>
          </a:p>
        </p:txBody>
      </p:sp>
    </p:spTree>
    <p:extLst>
      <p:ext uri="{BB962C8B-B14F-4D97-AF65-F5344CB8AC3E}">
        <p14:creationId xmlns:p14="http://schemas.microsoft.com/office/powerpoint/2010/main" val="3889910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1295149-78A4-4089-8047-1B17DDB1A8EA}" type="datetimeFigureOut">
              <a:rPr lang="en-IN" smtClean="0"/>
              <a:t>12-01-2023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AC0DBB6-7386-4E76-AD72-1BAE1FEEC20B}" type="slidenum">
              <a:rPr lang="en-IN" smtClean="0"/>
              <a:t>‹#›</a:t>
            </a:fld>
            <a:endParaRPr lang="en-IN"/>
          </a:p>
        </p:txBody>
      </p:sp>
    </p:spTree>
    <p:extLst>
      <p:ext uri="{BB962C8B-B14F-4D97-AF65-F5344CB8AC3E}">
        <p14:creationId xmlns:p14="http://schemas.microsoft.com/office/powerpoint/2010/main" val="595613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fif"/></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21.png"/><Relationship Id="rId7" Type="http://schemas.openxmlformats.org/officeDocument/2006/relationships/image" Target="../media/image44.jpg"/><Relationship Id="rId12"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3.jpg"/><Relationship Id="rId11" Type="http://schemas.openxmlformats.org/officeDocument/2006/relationships/image" Target="../media/image48.jpeg"/><Relationship Id="rId5" Type="http://schemas.microsoft.com/office/2007/relationships/hdphoto" Target="../media/hdphoto2.wdp"/><Relationship Id="rId10" Type="http://schemas.openxmlformats.org/officeDocument/2006/relationships/image" Target="../media/image47.jpeg"/><Relationship Id="rId4" Type="http://schemas.openxmlformats.org/officeDocument/2006/relationships/image" Target="../media/image43.png"/><Relationship Id="rId9" Type="http://schemas.openxmlformats.org/officeDocument/2006/relationships/image" Target="../media/image46.jpe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eg"/><Relationship Id="rId7" Type="http://schemas.openxmlformats.org/officeDocument/2006/relationships/image" Target="../media/image14.jfif"/><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0.png"/><Relationship Id="rId7" Type="http://schemas.openxmlformats.org/officeDocument/2006/relationships/image" Target="../media/image23.jp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22.jp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9.jpg"/><Relationship Id="rId13" Type="http://schemas.openxmlformats.org/officeDocument/2006/relationships/image" Target="../media/image32.jpeg"/><Relationship Id="rId3" Type="http://schemas.openxmlformats.org/officeDocument/2006/relationships/notesSlide" Target="../notesSlides/notesSlide1.xml"/><Relationship Id="rId7" Type="http://schemas.openxmlformats.org/officeDocument/2006/relationships/image" Target="../media/image28.jpeg"/><Relationship Id="rId12" Type="http://schemas.openxmlformats.org/officeDocument/2006/relationships/image" Target="../media/image26.wmf"/><Relationship Id="rId2" Type="http://schemas.openxmlformats.org/officeDocument/2006/relationships/slideLayout" Target="../slideLayouts/slideLayout2.xml"/><Relationship Id="rId16" Type="http://schemas.openxmlformats.org/officeDocument/2006/relationships/image" Target="../media/image8.png"/><Relationship Id="rId1" Type="http://schemas.openxmlformats.org/officeDocument/2006/relationships/vmlDrawing" Target="../drawings/vmlDrawing1.vml"/><Relationship Id="rId6" Type="http://schemas.openxmlformats.org/officeDocument/2006/relationships/image" Target="../media/image27.jpeg"/><Relationship Id="rId11" Type="http://schemas.openxmlformats.org/officeDocument/2006/relationships/oleObject" Target="../embeddings/oleObject2.bin"/><Relationship Id="rId5" Type="http://schemas.openxmlformats.org/officeDocument/2006/relationships/image" Target="../media/image25.wmf"/><Relationship Id="rId15" Type="http://schemas.openxmlformats.org/officeDocument/2006/relationships/image" Target="../media/image34.jpg"/><Relationship Id="rId10" Type="http://schemas.openxmlformats.org/officeDocument/2006/relationships/image" Target="../media/image31.jfif"/><Relationship Id="rId4" Type="http://schemas.openxmlformats.org/officeDocument/2006/relationships/oleObject" Target="../embeddings/oleObject1.bin"/><Relationship Id="rId9" Type="http://schemas.openxmlformats.org/officeDocument/2006/relationships/image" Target="../media/image30.jfif"/><Relationship Id="rId14" Type="http://schemas.openxmlformats.org/officeDocument/2006/relationships/image" Target="../media/image33.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4750">
              <a:srgbClr val="D6EEA2"/>
            </a:gs>
            <a:gs pos="55500">
              <a:srgbClr val="DBF0AE"/>
            </a:gs>
            <a:gs pos="37000">
              <a:srgbClr val="E5F4C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71808" y="2726258"/>
            <a:ext cx="6683200" cy="850999"/>
          </a:xfrm>
        </p:spPr>
        <p:txBody>
          <a:bodyPr/>
          <a:lstStyle/>
          <a:p>
            <a:r>
              <a:rPr lang="en-IN" b="1" dirty="0" smtClean="0">
                <a:effectLst>
                  <a:outerShdw blurRad="38100" dist="38100" dir="2700000" algn="tl">
                    <a:srgbClr val="000000">
                      <a:alpha val="43137"/>
                    </a:srgbClr>
                  </a:outerShdw>
                </a:effectLst>
              </a:rPr>
              <a:t>KAVYA ENTERPRISES</a:t>
            </a:r>
            <a:endParaRPr lang="en-IN"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5208533" y="3383021"/>
            <a:ext cx="3216103" cy="390319"/>
          </a:xfrm>
        </p:spPr>
        <p:txBody>
          <a:bodyPr>
            <a:normAutofit lnSpcReduction="10000"/>
          </a:bodyPr>
          <a:lstStyle/>
          <a:p>
            <a:r>
              <a:rPr lang="en-US" sz="2000" b="1" dirty="0" smtClean="0">
                <a:solidFill>
                  <a:schemeClr val="accent2">
                    <a:lumMod val="50000"/>
                  </a:schemeClr>
                </a:solidFill>
              </a:rPr>
              <a:t>For Nature…with Nature</a:t>
            </a:r>
            <a:endParaRPr lang="en-IN" sz="2000" b="1" dirty="0">
              <a:solidFill>
                <a:schemeClr val="accent2">
                  <a:lumMod val="50000"/>
                </a:schemeClr>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340" t="30361" r="21487" b="26870"/>
          <a:stretch/>
        </p:blipFill>
        <p:spPr>
          <a:xfrm>
            <a:off x="4219856" y="306207"/>
            <a:ext cx="2341350" cy="15365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p:cNvSpPr/>
          <p:nvPr/>
        </p:nvSpPr>
        <p:spPr>
          <a:xfrm>
            <a:off x="6302357" y="2392844"/>
            <a:ext cx="2152651" cy="461665"/>
          </a:xfrm>
          <a:prstGeom prst="rect">
            <a:avLst/>
          </a:prstGeom>
        </p:spPr>
        <p:txBody>
          <a:bodyPr wrap="square">
            <a:spAutoFit/>
          </a:bodyPr>
          <a:lstStyle/>
          <a:p>
            <a:r>
              <a:rPr lang="en-US" sz="2400" b="1" dirty="0" smtClean="0"/>
              <a:t>Startup Name</a:t>
            </a:r>
            <a:endParaRPr lang="en-IN" sz="2400" b="1" dirty="0"/>
          </a:p>
        </p:txBody>
      </p:sp>
      <p:sp>
        <p:nvSpPr>
          <p:cNvPr id="7" name="Rectangle 6"/>
          <p:cNvSpPr/>
          <p:nvPr/>
        </p:nvSpPr>
        <p:spPr>
          <a:xfrm>
            <a:off x="3093647" y="4762876"/>
            <a:ext cx="4593769" cy="461665"/>
          </a:xfrm>
          <a:prstGeom prst="rect">
            <a:avLst/>
          </a:prstGeom>
        </p:spPr>
        <p:txBody>
          <a:bodyPr wrap="square">
            <a:spAutoFit/>
          </a:bodyPr>
          <a:lstStyle/>
          <a:p>
            <a:pPr algn="ctr"/>
            <a:r>
              <a:rPr lang="en-US" sz="2400" dirty="0" smtClean="0">
                <a:solidFill>
                  <a:schemeClr val="accent2">
                    <a:lumMod val="50000"/>
                  </a:schemeClr>
                </a:solidFill>
                <a:effectLst>
                  <a:outerShdw blurRad="38100" dist="38100" dir="2700000" algn="tl">
                    <a:srgbClr val="000000">
                      <a:alpha val="43137"/>
                    </a:srgbClr>
                  </a:outerShdw>
                </a:effectLst>
              </a:rPr>
              <a:t>Founder – </a:t>
            </a:r>
            <a:r>
              <a:rPr lang="en-US" sz="2400" dirty="0" err="1" smtClean="0">
                <a:solidFill>
                  <a:schemeClr val="accent2">
                    <a:lumMod val="50000"/>
                  </a:schemeClr>
                </a:solidFill>
                <a:effectLst>
                  <a:outerShdw blurRad="38100" dist="38100" dir="2700000" algn="tl">
                    <a:srgbClr val="000000">
                      <a:alpha val="43137"/>
                    </a:srgbClr>
                  </a:outerShdw>
                </a:effectLst>
              </a:rPr>
              <a:t>Shovit</a:t>
            </a:r>
            <a:r>
              <a:rPr lang="en-US" sz="2400" dirty="0" smtClean="0">
                <a:solidFill>
                  <a:schemeClr val="accent2">
                    <a:lumMod val="50000"/>
                  </a:schemeClr>
                </a:solidFill>
                <a:effectLst>
                  <a:outerShdw blurRad="38100" dist="38100" dir="2700000" algn="tl">
                    <a:srgbClr val="000000">
                      <a:alpha val="43137"/>
                    </a:srgbClr>
                  </a:outerShdw>
                </a:effectLst>
              </a:rPr>
              <a:t> Kumar</a:t>
            </a:r>
            <a:endParaRPr lang="en-IN" sz="2400" dirty="0">
              <a:solidFill>
                <a:schemeClr val="accent2">
                  <a:lumMod val="50000"/>
                </a:schemeClr>
              </a:solidFill>
              <a:effectLst>
                <a:outerShdw blurRad="38100" dist="38100" dir="2700000" algn="tl">
                  <a:srgbClr val="000000">
                    <a:alpha val="43137"/>
                  </a:srgbClr>
                </a:outerShdw>
              </a:effectLst>
            </a:endParaRPr>
          </a:p>
        </p:txBody>
      </p:sp>
      <p:pic>
        <p:nvPicPr>
          <p:cNvPr id="9" name="Picture 8"/>
          <p:cNvPicPr>
            <a:picLocks noChangeAspect="1"/>
          </p:cNvPicPr>
          <p:nvPr/>
        </p:nvPicPr>
        <p:blipFill rotWithShape="1">
          <a:blip r:embed="rId3"/>
          <a:srcRect l="15740" t="18750" r="43704" b="33073"/>
          <a:stretch/>
        </p:blipFill>
        <p:spPr>
          <a:xfrm>
            <a:off x="152405" y="5304036"/>
            <a:ext cx="1870364" cy="1249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rotWithShape="1">
          <a:blip r:embed="rId4"/>
          <a:srcRect l="7541" t="29427" r="44729" b="15104"/>
          <a:stretch/>
        </p:blipFill>
        <p:spPr>
          <a:xfrm>
            <a:off x="2078184" y="5304064"/>
            <a:ext cx="1913043" cy="1249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rotWithShape="1">
          <a:blip r:embed="rId5"/>
          <a:srcRect l="57467" t="34434" r="10030" b="32031"/>
          <a:stretch/>
        </p:blipFill>
        <p:spPr>
          <a:xfrm>
            <a:off x="4046643" y="5302586"/>
            <a:ext cx="2133530" cy="1237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99103" y="5310026"/>
            <a:ext cx="1863822" cy="12431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48630" y="5302991"/>
            <a:ext cx="1992902" cy="1231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57859" y="5310027"/>
            <a:ext cx="1833201" cy="1224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ounded Rectangle 13"/>
          <p:cNvSpPr/>
          <p:nvPr/>
        </p:nvSpPr>
        <p:spPr>
          <a:xfrm>
            <a:off x="0" y="84357"/>
            <a:ext cx="12215325" cy="6927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15" name="Rounded Rectangle 14"/>
          <p:cNvSpPr/>
          <p:nvPr/>
        </p:nvSpPr>
        <p:spPr>
          <a:xfrm>
            <a:off x="316803" y="5266344"/>
            <a:ext cx="11898522" cy="6927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52567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5447" t="19270" r="43265" b="33073"/>
          <a:stretch/>
        </p:blipFill>
        <p:spPr>
          <a:xfrm>
            <a:off x="-76200" y="0"/>
            <a:ext cx="10534650" cy="6836315"/>
          </a:xfrm>
          <a:prstGeom prst="rect">
            <a:avLst/>
          </a:prstGeom>
        </p:spPr>
      </p:pic>
      <p:pic>
        <p:nvPicPr>
          <p:cNvPr id="4" name="Picture 3"/>
          <p:cNvPicPr>
            <a:picLocks noChangeAspect="1"/>
          </p:cNvPicPr>
          <p:nvPr/>
        </p:nvPicPr>
        <p:blipFill rotWithShape="1">
          <a:blip r:embed="rId2"/>
          <a:srcRect l="16492" t="19270" r="43265" b="33073"/>
          <a:stretch/>
        </p:blipFill>
        <p:spPr>
          <a:xfrm>
            <a:off x="1924050" y="0"/>
            <a:ext cx="10267950" cy="6836315"/>
          </a:xfrm>
          <a:prstGeom prst="rect">
            <a:avLst/>
          </a:prstGeom>
        </p:spPr>
      </p:pic>
      <p:sp>
        <p:nvSpPr>
          <p:cNvPr id="2" name="Title 1"/>
          <p:cNvSpPr>
            <a:spLocks noGrp="1"/>
          </p:cNvSpPr>
          <p:nvPr>
            <p:ph type="title"/>
          </p:nvPr>
        </p:nvSpPr>
        <p:spPr/>
        <p:txBody>
          <a:bodyPr/>
          <a:lstStyle/>
          <a:p>
            <a:r>
              <a:rPr lang="en-US" b="1" dirty="0">
                <a:solidFill>
                  <a:schemeClr val="tx2">
                    <a:lumMod val="50000"/>
                  </a:schemeClr>
                </a:solidFill>
              </a:rPr>
              <a:t>Resources Required to Start A Paper Plate Business</a:t>
            </a:r>
          </a:p>
        </p:txBody>
      </p:sp>
      <p:sp>
        <p:nvSpPr>
          <p:cNvPr id="3" name="Content Placeholder 2"/>
          <p:cNvSpPr>
            <a:spLocks noGrp="1"/>
          </p:cNvSpPr>
          <p:nvPr>
            <p:ph idx="1"/>
          </p:nvPr>
        </p:nvSpPr>
        <p:spPr>
          <a:xfrm>
            <a:off x="677334" y="2160589"/>
            <a:ext cx="8596668" cy="2868611"/>
          </a:xfrm>
        </p:spPr>
        <p:txBody>
          <a:bodyPr>
            <a:normAutofit/>
          </a:bodyPr>
          <a:lstStyle/>
          <a:p>
            <a:pPr lvl="1"/>
            <a:r>
              <a:rPr lang="en-US" sz="2800" dirty="0" smtClean="0"/>
              <a:t>Land </a:t>
            </a:r>
            <a:r>
              <a:rPr lang="en-US" sz="2800" dirty="0"/>
              <a:t>or Building for Rent</a:t>
            </a:r>
          </a:p>
          <a:p>
            <a:pPr lvl="1"/>
            <a:r>
              <a:rPr lang="en-US" sz="2800" dirty="0" smtClean="0"/>
              <a:t>Electricity Supply</a:t>
            </a:r>
            <a:endParaRPr lang="en-US" sz="2800" dirty="0"/>
          </a:p>
          <a:p>
            <a:pPr lvl="1"/>
            <a:r>
              <a:rPr lang="en-US" sz="2800" dirty="0"/>
              <a:t>Raw Material</a:t>
            </a:r>
          </a:p>
          <a:p>
            <a:pPr lvl="1"/>
            <a:r>
              <a:rPr lang="en-US" sz="2800" dirty="0"/>
              <a:t>Paper Plate Machine</a:t>
            </a:r>
          </a:p>
          <a:p>
            <a:pPr lvl="1"/>
            <a:r>
              <a:rPr lang="en-US" sz="2800" dirty="0" smtClean="0"/>
              <a:t>Workers</a:t>
            </a:r>
            <a:endParaRPr lang="en-US" sz="2800"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3340" t="30361" r="21487" b="26870"/>
          <a:stretch/>
        </p:blipFill>
        <p:spPr>
          <a:xfrm>
            <a:off x="-13855" y="6144817"/>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90256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384" y="119726"/>
            <a:ext cx="8596668" cy="1320800"/>
          </a:xfrm>
        </p:spPr>
        <p:txBody>
          <a:bodyPr>
            <a:normAutofit/>
          </a:bodyPr>
          <a:lstStyle/>
          <a:p>
            <a:r>
              <a:rPr lang="en-US" u="sng" dirty="0" smtClean="0">
                <a:solidFill>
                  <a:schemeClr val="accent2">
                    <a:lumMod val="50000"/>
                  </a:schemeClr>
                </a:solidFill>
              </a:rPr>
              <a:t>About Paper </a:t>
            </a:r>
            <a:r>
              <a:rPr lang="en-US" u="sng" dirty="0">
                <a:solidFill>
                  <a:schemeClr val="accent2">
                    <a:lumMod val="50000"/>
                  </a:schemeClr>
                </a:solidFill>
              </a:rPr>
              <a:t>plate Making Machine</a:t>
            </a:r>
            <a:r>
              <a:rPr lang="en-US" dirty="0">
                <a:solidFill>
                  <a:schemeClr val="accent2">
                    <a:lumMod val="50000"/>
                  </a:schemeClr>
                </a:solidFill>
              </a:rPr>
              <a:t/>
            </a:r>
            <a:br>
              <a:rPr lang="en-US" dirty="0">
                <a:solidFill>
                  <a:schemeClr val="accent2">
                    <a:lumMod val="50000"/>
                  </a:schemeClr>
                </a:solidFill>
              </a:rPr>
            </a:br>
            <a:endParaRPr lang="en-IN" dirty="0">
              <a:solidFill>
                <a:schemeClr val="accent2">
                  <a:lumMod val="50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0551" y="4079156"/>
            <a:ext cx="3321223" cy="2620414"/>
          </a:xfrm>
          <a:prstGeom prst="rect">
            <a:avLst/>
          </a:prstGeom>
        </p:spPr>
      </p:pic>
      <p:pic>
        <p:nvPicPr>
          <p:cNvPr id="5" name="Picture 4"/>
          <p:cNvPicPr>
            <a:picLocks noChangeAspect="1"/>
          </p:cNvPicPr>
          <p:nvPr/>
        </p:nvPicPr>
        <p:blipFill rotWithShape="1">
          <a:blip r:embed="rId3"/>
          <a:srcRect l="60542" t="28906" r="9004" b="32032"/>
          <a:stretch/>
        </p:blipFill>
        <p:spPr>
          <a:xfrm>
            <a:off x="7920126" y="3842070"/>
            <a:ext cx="3962401" cy="28575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925180"/>
            <a:ext cx="4400550" cy="2928366"/>
          </a:xfrm>
          <a:prstGeom prst="rect">
            <a:avLst/>
          </a:prstGeom>
        </p:spPr>
      </p:pic>
      <p:sp>
        <p:nvSpPr>
          <p:cNvPr id="3" name="Content Placeholder 2"/>
          <p:cNvSpPr>
            <a:spLocks noGrp="1"/>
          </p:cNvSpPr>
          <p:nvPr>
            <p:ph idx="1"/>
          </p:nvPr>
        </p:nvSpPr>
        <p:spPr>
          <a:xfrm>
            <a:off x="239798" y="879654"/>
            <a:ext cx="8596668" cy="3880773"/>
          </a:xfrm>
        </p:spPr>
        <p:txBody>
          <a:bodyPr/>
          <a:lstStyle/>
          <a:p>
            <a:pPr lvl="1"/>
            <a:r>
              <a:rPr lang="en-US" sz="2400" dirty="0" smtClean="0"/>
              <a:t>Price</a:t>
            </a:r>
            <a:endParaRPr lang="en-US" sz="2400" dirty="0"/>
          </a:p>
          <a:p>
            <a:pPr lvl="1"/>
            <a:r>
              <a:rPr lang="en-US" sz="2400" dirty="0"/>
              <a:t>Single Die </a:t>
            </a:r>
            <a:r>
              <a:rPr lang="en-US" sz="2400" dirty="0" err="1"/>
              <a:t>Vs</a:t>
            </a:r>
            <a:r>
              <a:rPr lang="en-US" sz="2400" dirty="0"/>
              <a:t> Double Die </a:t>
            </a:r>
            <a:r>
              <a:rPr lang="en-US" sz="2400" dirty="0" err="1"/>
              <a:t>Vs</a:t>
            </a:r>
            <a:r>
              <a:rPr lang="en-US" sz="2400" dirty="0"/>
              <a:t> Multiple Die</a:t>
            </a:r>
          </a:p>
          <a:p>
            <a:pPr lvl="1"/>
            <a:r>
              <a:rPr lang="en-US" sz="2400" dirty="0"/>
              <a:t>Automatic and Semi-automatic machine</a:t>
            </a:r>
          </a:p>
          <a:p>
            <a:pPr lvl="1"/>
            <a:r>
              <a:rPr lang="en-US" sz="2400" dirty="0"/>
              <a:t>Production capacity</a:t>
            </a:r>
          </a:p>
          <a:p>
            <a:pPr lvl="1"/>
            <a:r>
              <a:rPr lang="en-US" sz="2400" dirty="0"/>
              <a:t>Paper Plate Machine with Buy Back Agreement.</a:t>
            </a:r>
          </a:p>
          <a:p>
            <a:endParaRPr lang="en-IN" dirty="0"/>
          </a:p>
        </p:txBody>
      </p:sp>
    </p:spTree>
    <p:extLst>
      <p:ext uri="{BB962C8B-B14F-4D97-AF65-F5344CB8AC3E}">
        <p14:creationId xmlns:p14="http://schemas.microsoft.com/office/powerpoint/2010/main" val="6599820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8668" t="19010" r="46486" b="32813"/>
          <a:stretch/>
        </p:blipFill>
        <p:spPr>
          <a:xfrm>
            <a:off x="0" y="0"/>
            <a:ext cx="11514666" cy="6841191"/>
          </a:xfrm>
          <a:prstGeom prst="rect">
            <a:avLst/>
          </a:prstGeom>
        </p:spPr>
      </p:pic>
      <p:pic>
        <p:nvPicPr>
          <p:cNvPr id="4" name="Picture 3"/>
          <p:cNvPicPr>
            <a:picLocks noChangeAspect="1"/>
          </p:cNvPicPr>
          <p:nvPr/>
        </p:nvPicPr>
        <p:blipFill rotWithShape="1">
          <a:blip r:embed="rId2"/>
          <a:srcRect l="18668" t="19010" r="46486" b="32813"/>
          <a:stretch/>
        </p:blipFill>
        <p:spPr>
          <a:xfrm>
            <a:off x="3390900" y="16809"/>
            <a:ext cx="8801100" cy="6841191"/>
          </a:xfrm>
          <a:prstGeom prst="rect">
            <a:avLst/>
          </a:prstGeom>
        </p:spPr>
      </p:pic>
      <p:sp>
        <p:nvSpPr>
          <p:cNvPr id="2" name="Title 1"/>
          <p:cNvSpPr>
            <a:spLocks noGrp="1"/>
          </p:cNvSpPr>
          <p:nvPr>
            <p:ph type="title"/>
          </p:nvPr>
        </p:nvSpPr>
        <p:spPr/>
        <p:txBody>
          <a:bodyPr/>
          <a:lstStyle/>
          <a:p>
            <a:r>
              <a:rPr lang="en-US" dirty="0">
                <a:solidFill>
                  <a:schemeClr val="accent2">
                    <a:lumMod val="50000"/>
                  </a:schemeClr>
                </a:solidFill>
              </a:rPr>
              <a:t>Manufacturing plan for paper plates</a:t>
            </a:r>
            <a:br>
              <a:rPr lang="en-US" dirty="0">
                <a:solidFill>
                  <a:schemeClr val="accent2">
                    <a:lumMod val="50000"/>
                  </a:schemeClr>
                </a:solidFill>
              </a:rPr>
            </a:br>
            <a:endParaRPr lang="en-IN" dirty="0"/>
          </a:p>
        </p:txBody>
      </p:sp>
      <p:sp>
        <p:nvSpPr>
          <p:cNvPr id="6" name="Rounded Rectangle 5"/>
          <p:cNvSpPr/>
          <p:nvPr/>
        </p:nvSpPr>
        <p:spPr>
          <a:xfrm>
            <a:off x="438150" y="1619250"/>
            <a:ext cx="3905250" cy="24292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idx="1"/>
          </p:nvPr>
        </p:nvSpPr>
        <p:spPr>
          <a:xfrm>
            <a:off x="-386118" y="1789440"/>
            <a:ext cx="8596668" cy="2259011"/>
          </a:xfrm>
        </p:spPr>
        <p:txBody>
          <a:bodyPr>
            <a:normAutofit/>
          </a:bodyPr>
          <a:lstStyle/>
          <a:p>
            <a:pPr lvl="1"/>
            <a:r>
              <a:rPr lang="en-US" sz="2800" dirty="0" smtClean="0">
                <a:solidFill>
                  <a:schemeClr val="bg1"/>
                </a:solidFill>
              </a:rPr>
              <a:t>  Market </a:t>
            </a:r>
            <a:r>
              <a:rPr lang="en-US" sz="2800" dirty="0">
                <a:solidFill>
                  <a:schemeClr val="bg1"/>
                </a:solidFill>
              </a:rPr>
              <a:t>Demand</a:t>
            </a:r>
          </a:p>
          <a:p>
            <a:pPr lvl="1"/>
            <a:r>
              <a:rPr lang="en-US" sz="2800" dirty="0" smtClean="0">
                <a:solidFill>
                  <a:schemeClr val="bg1"/>
                </a:solidFill>
              </a:rPr>
              <a:t>  Budget</a:t>
            </a:r>
            <a:endParaRPr lang="en-US" sz="2800" dirty="0">
              <a:solidFill>
                <a:schemeClr val="bg1"/>
              </a:solidFill>
            </a:endParaRPr>
          </a:p>
          <a:p>
            <a:pPr lvl="1"/>
            <a:r>
              <a:rPr lang="en-US" sz="2800" dirty="0" smtClean="0">
                <a:solidFill>
                  <a:schemeClr val="bg1"/>
                </a:solidFill>
              </a:rPr>
              <a:t>  Production </a:t>
            </a:r>
            <a:r>
              <a:rPr lang="en-US" sz="2800" dirty="0">
                <a:solidFill>
                  <a:schemeClr val="bg1"/>
                </a:solidFill>
              </a:rPr>
              <a:t>capacity</a:t>
            </a:r>
          </a:p>
          <a:p>
            <a:pPr lvl="1"/>
            <a:r>
              <a:rPr lang="en-US" sz="2800" dirty="0" smtClean="0">
                <a:solidFill>
                  <a:schemeClr val="bg1"/>
                </a:solidFill>
              </a:rPr>
              <a:t>  Types </a:t>
            </a:r>
            <a:r>
              <a:rPr lang="en-US" sz="2800" dirty="0">
                <a:solidFill>
                  <a:schemeClr val="bg1"/>
                </a:solidFill>
              </a:rPr>
              <a:t>of Paper </a:t>
            </a:r>
            <a:r>
              <a:rPr lang="en-US" sz="2800" dirty="0" smtClean="0">
                <a:solidFill>
                  <a:schemeClr val="bg1"/>
                </a:solidFill>
              </a:rPr>
              <a:t>plates</a:t>
            </a:r>
            <a:endParaRPr lang="en-US" sz="2800" dirty="0">
              <a:solidFill>
                <a:schemeClr val="bg1"/>
              </a:solidFill>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340" t="30361" r="21487" b="26870"/>
          <a:stretch/>
        </p:blipFill>
        <p:spPr>
          <a:xfrm>
            <a:off x="11138948" y="6152647"/>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98228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28600"/>
            <a:ext cx="8596668" cy="827089"/>
          </a:xfrm>
        </p:spPr>
        <p:txBody>
          <a:bodyPr>
            <a:normAutofit fontScale="90000"/>
          </a:bodyPr>
          <a:lstStyle/>
          <a:p>
            <a:r>
              <a:rPr lang="en-US" dirty="0">
                <a:solidFill>
                  <a:schemeClr val="accent1">
                    <a:lumMod val="50000"/>
                  </a:schemeClr>
                </a:solidFill>
              </a:rPr>
              <a:t>Marketing and Selling of Paper plates</a:t>
            </a:r>
            <a:br>
              <a:rPr lang="en-US" dirty="0">
                <a:solidFill>
                  <a:schemeClr val="accent1">
                    <a:lumMod val="50000"/>
                  </a:schemeClr>
                </a:solidFill>
              </a:rPr>
            </a:br>
            <a:endParaRPr lang="en-IN" dirty="0">
              <a:solidFill>
                <a:schemeClr val="accent1">
                  <a:lumMod val="50000"/>
                </a:schemeClr>
              </a:solidFill>
            </a:endParaRPr>
          </a:p>
        </p:txBody>
      </p:sp>
      <p:sp>
        <p:nvSpPr>
          <p:cNvPr id="3" name="Content Placeholder 2"/>
          <p:cNvSpPr>
            <a:spLocks noGrp="1"/>
          </p:cNvSpPr>
          <p:nvPr>
            <p:ph idx="1"/>
          </p:nvPr>
        </p:nvSpPr>
        <p:spPr>
          <a:xfrm>
            <a:off x="677334" y="1055689"/>
            <a:ext cx="9457266" cy="5802311"/>
          </a:xfrm>
        </p:spPr>
        <p:txBody>
          <a:bodyPr>
            <a:normAutofit fontScale="92500" lnSpcReduction="10000"/>
          </a:bodyPr>
          <a:lstStyle/>
          <a:p>
            <a:r>
              <a:rPr lang="en-US" dirty="0" smtClean="0"/>
              <a:t>Once we </a:t>
            </a:r>
            <a:r>
              <a:rPr lang="en-US" dirty="0"/>
              <a:t>have finished manufacturing of paper plates you have to sell them in the market. Paper plates have huge demand almost all over India. So, don’t have to worry about market.</a:t>
            </a:r>
          </a:p>
          <a:p>
            <a:r>
              <a:rPr lang="en-US" dirty="0"/>
              <a:t>However, keep in mind, selling paper plates is quite a challenging task.</a:t>
            </a:r>
          </a:p>
          <a:p>
            <a:r>
              <a:rPr lang="en-US" dirty="0"/>
              <a:t>Because there are already several people who do this type of business and they sell at a very low-profit margin and have a large network in the market.</a:t>
            </a:r>
          </a:p>
          <a:p>
            <a:r>
              <a:rPr lang="en-US" dirty="0"/>
              <a:t>But </a:t>
            </a:r>
            <a:r>
              <a:rPr lang="en-US" dirty="0" smtClean="0"/>
              <a:t>we do </a:t>
            </a:r>
            <a:r>
              <a:rPr lang="en-US" dirty="0"/>
              <a:t>several things to grow your business such as</a:t>
            </a:r>
          </a:p>
          <a:p>
            <a:r>
              <a:rPr lang="en-US" dirty="0"/>
              <a:t>Selling your paper plates at a reasonable price than your competitors.</a:t>
            </a:r>
          </a:p>
          <a:p>
            <a:r>
              <a:rPr lang="en-US" dirty="0"/>
              <a:t>Get in touch with new shop keepers.</a:t>
            </a:r>
          </a:p>
          <a:p>
            <a:r>
              <a:rPr lang="en-US" dirty="0"/>
              <a:t>Provide free samples and ask the buyers to try them for a few days.</a:t>
            </a:r>
          </a:p>
          <a:p>
            <a:r>
              <a:rPr lang="en-US" dirty="0"/>
              <a:t>Build connections with small catering businesses</a:t>
            </a:r>
          </a:p>
          <a:p>
            <a:r>
              <a:rPr lang="en-US" dirty="0" smtClean="0"/>
              <a:t>We Use </a:t>
            </a:r>
            <a:r>
              <a:rPr lang="en-US" dirty="0" err="1"/>
              <a:t>WhatsApp</a:t>
            </a:r>
            <a:r>
              <a:rPr lang="en-US" dirty="0"/>
              <a:t> to take orders. This is the simple and fastest way you can contact easily.</a:t>
            </a:r>
          </a:p>
          <a:p>
            <a:r>
              <a:rPr lang="en-US" dirty="0"/>
              <a:t>In some gated community apartments, you will mostly have some shops located. Approach the president or respective head of the apartment and tell them about your service. So, when there is a function or party going on in their community they will contact you</a:t>
            </a:r>
          </a:p>
          <a:p>
            <a:r>
              <a:rPr lang="en-US" dirty="0"/>
              <a:t>Get in touch with function hall owners and give your visiting card so that in future purposes if they require a bulk order for a function or marriage or any such occasion they may contact you.</a:t>
            </a:r>
          </a:p>
          <a:p>
            <a:endParaRPr lang="en-IN"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3340" t="30361" r="21487" b="26870"/>
          <a:stretch/>
        </p:blipFill>
        <p:spPr>
          <a:xfrm>
            <a:off x="11138948" y="6152647"/>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585184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54666311"/>
              </p:ext>
            </p:extLst>
          </p:nvPr>
        </p:nvGraphicFramePr>
        <p:xfrm>
          <a:off x="646524" y="1200153"/>
          <a:ext cx="8896354" cy="5295900"/>
        </p:xfrm>
        <a:graphic>
          <a:graphicData uri="http://schemas.openxmlformats.org/drawingml/2006/table">
            <a:tbl>
              <a:tblPr/>
              <a:tblGrid>
                <a:gridCol w="4448177"/>
                <a:gridCol w="4448177"/>
              </a:tblGrid>
              <a:tr h="492090">
                <a:tc>
                  <a:txBody>
                    <a:bodyPr/>
                    <a:lstStyle/>
                    <a:p>
                      <a:pPr algn="l"/>
                      <a:r>
                        <a:rPr lang="en-IN" sz="2400" dirty="0">
                          <a:effectLst/>
                        </a:rPr>
                        <a:t>Details</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pPr algn="l"/>
                      <a:r>
                        <a:rPr lang="en-IN" sz="2400" dirty="0">
                          <a:effectLst/>
                        </a:rPr>
                        <a:t>Values and Amount</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492090">
                <a:tc>
                  <a:txBody>
                    <a:bodyPr/>
                    <a:lstStyle/>
                    <a:p>
                      <a:r>
                        <a:rPr lang="en-US" sz="2400" dirty="0">
                          <a:effectLst/>
                        </a:rPr>
                        <a:t>Type of paper plate material</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10 inches 150 GSM</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862344">
                <a:tc>
                  <a:txBody>
                    <a:bodyPr/>
                    <a:lstStyle/>
                    <a:p>
                      <a:r>
                        <a:rPr lang="en-US" sz="2400" dirty="0">
                          <a:effectLst/>
                        </a:rPr>
                        <a:t>Total no of plates produced per hour</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dirty="0">
                          <a:effectLst/>
                        </a:rPr>
                        <a:t>1500 (5 hours/Day)</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862344">
                <a:tc>
                  <a:txBody>
                    <a:bodyPr/>
                    <a:lstStyle/>
                    <a:p>
                      <a:r>
                        <a:rPr lang="en-IN" sz="2400">
                          <a:effectLst/>
                        </a:rPr>
                        <a:t>Production capacity per year</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US" sz="2400" dirty="0">
                          <a:effectLst/>
                        </a:rPr>
                        <a:t>2,250,000 (for 300 working day)</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862344">
                <a:tc>
                  <a:txBody>
                    <a:bodyPr/>
                    <a:lstStyle/>
                    <a:p>
                      <a:r>
                        <a:rPr lang="en-US" sz="2400" dirty="0">
                          <a:effectLst/>
                        </a:rPr>
                        <a:t>Considering 80% as capacity utilization</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dirty="0">
                          <a:effectLst/>
                        </a:rPr>
                        <a:t>18,00,000</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862344">
                <a:tc>
                  <a:txBody>
                    <a:bodyPr/>
                    <a:lstStyle/>
                    <a:p>
                      <a:r>
                        <a:rPr lang="en-US" sz="2400">
                          <a:effectLst/>
                        </a:rPr>
                        <a:t>Average price for making and selling each plate</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sv-SE" sz="2400">
                          <a:effectLst/>
                        </a:rPr>
                        <a:t>1.30 INR (18,00,000 x 1.30)</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862344">
                <a:tc>
                  <a:txBody>
                    <a:bodyPr/>
                    <a:lstStyle/>
                    <a:p>
                      <a:r>
                        <a:rPr lang="en-US" sz="2400">
                          <a:effectLst/>
                        </a:rPr>
                        <a:t>Total price of the plates produced per year</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dirty="0">
                          <a:effectLst/>
                        </a:rPr>
                        <a:t>2,340,000 Lakhs INR</a:t>
                      </a:r>
                    </a:p>
                  </a:txBody>
                  <a:tcPr marL="90266" marR="90266" marT="45133" marB="45133"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bl>
          </a:graphicData>
        </a:graphic>
      </p:graphicFrame>
      <p:sp>
        <p:nvSpPr>
          <p:cNvPr id="5" name="Rectangle 1"/>
          <p:cNvSpPr>
            <a:spLocks noGrp="1" noChangeArrowheads="1"/>
          </p:cNvSpPr>
          <p:nvPr>
            <p:ph type="title"/>
          </p:nvPr>
        </p:nvSpPr>
        <p:spPr bwMode="auto">
          <a:xfrm>
            <a:off x="543984" y="387062"/>
            <a:ext cx="77796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smtClean="0">
                <a:ln>
                  <a:noFill/>
                </a:ln>
                <a:solidFill>
                  <a:srgbClr val="222222"/>
                </a:solidFill>
                <a:effectLst/>
                <a:latin typeface="Verdana" panose="020B0604030504040204" pitchFamily="34" charset="0"/>
              </a:rPr>
              <a:t>Details and Breakdown of estimation</a:t>
            </a:r>
            <a:endParaRPr kumimoji="0" lang="en-US" sz="32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3340" t="30361" r="21487" b="26870"/>
          <a:stretch/>
        </p:blipFill>
        <p:spPr>
          <a:xfrm>
            <a:off x="11138948" y="6152647"/>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746907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42172652"/>
              </p:ext>
            </p:extLst>
          </p:nvPr>
        </p:nvGraphicFramePr>
        <p:xfrm>
          <a:off x="952491" y="43415"/>
          <a:ext cx="9925060" cy="6814585"/>
        </p:xfrm>
        <a:graphic>
          <a:graphicData uri="http://schemas.openxmlformats.org/drawingml/2006/table">
            <a:tbl>
              <a:tblPr/>
              <a:tblGrid>
                <a:gridCol w="4962530"/>
                <a:gridCol w="4962530"/>
              </a:tblGrid>
              <a:tr h="396924">
                <a:tc>
                  <a:txBody>
                    <a:bodyPr/>
                    <a:lstStyle/>
                    <a:p>
                      <a:pPr algn="ctr"/>
                      <a:r>
                        <a:rPr lang="en-IN" sz="2400" b="1" dirty="0">
                          <a:effectLst/>
                        </a:rPr>
                        <a:t>EXPENSES</a:t>
                      </a:r>
                      <a:endParaRPr lang="en-IN" sz="2400" dirty="0">
                        <a:effectLst/>
                      </a:endParaRP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endParaRPr lang="en-IN" sz="2400">
                        <a:effectLst/>
                      </a:endParaRP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a:effectLst/>
                        </a:rPr>
                        <a:t>Cost of raw materials</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100,000 Lakhs INR (approx.)</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a:effectLst/>
                        </a:rPr>
                        <a:t>Transportation costs</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125,000 INR</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dirty="0">
                          <a:effectLst/>
                        </a:rPr>
                        <a:t>Electricity</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130,000 INR</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456165">
                <a:tc>
                  <a:txBody>
                    <a:bodyPr/>
                    <a:lstStyle/>
                    <a:p>
                      <a:r>
                        <a:rPr lang="en-US" sz="2400" dirty="0">
                          <a:effectLst/>
                        </a:rPr>
                        <a:t>Land and Building advance amount</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30,000</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a:effectLst/>
                        </a:rPr>
                        <a:t>Machinery cost</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dirty="0">
                          <a:effectLst/>
                        </a:rPr>
                        <a:t>300,000</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a:effectLst/>
                        </a:rPr>
                        <a:t>Wages ( 2 workers)</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170,000</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dirty="0">
                          <a:effectLst/>
                        </a:rPr>
                        <a:t>Building rent</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dirty="0">
                          <a:effectLst/>
                        </a:rPr>
                        <a:t>150,000</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a:effectLst/>
                        </a:rPr>
                        <a:t>Repair and maintenance costs</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dirty="0">
                          <a:effectLst/>
                        </a:rPr>
                        <a:t>10,000</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a:effectLst/>
                        </a:rPr>
                        <a:t>Marketing</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100,000</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a:effectLst/>
                        </a:rPr>
                        <a:t>Other miscellaneous costs</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50,000</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a:effectLst/>
                        </a:rPr>
                        <a:t>Depreciation 15%</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1,77,000</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a:effectLst/>
                        </a:rPr>
                        <a:t>Total expenses</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1,342,000</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396924">
                <a:tc>
                  <a:txBody>
                    <a:bodyPr/>
                    <a:lstStyle/>
                    <a:p>
                      <a:r>
                        <a:rPr lang="en-IN" sz="2400">
                          <a:effectLst/>
                        </a:rPr>
                        <a:t>Approx. Loan interest</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175,000</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456165">
                <a:tc>
                  <a:txBody>
                    <a:bodyPr/>
                    <a:lstStyle/>
                    <a:p>
                      <a:r>
                        <a:rPr lang="en-US" sz="2400">
                          <a:effectLst/>
                        </a:rPr>
                        <a:t>Expenses – Total value of plates</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a:effectLst/>
                        </a:rPr>
                        <a:t>1,517,000 – 2,340,000</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r h="456165">
                <a:tc>
                  <a:txBody>
                    <a:bodyPr/>
                    <a:lstStyle/>
                    <a:p>
                      <a:r>
                        <a:rPr lang="en-US" sz="2400">
                          <a:effectLst/>
                        </a:rPr>
                        <a:t>Approx. profit amount per year</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c>
                  <a:txBody>
                    <a:bodyPr/>
                    <a:lstStyle/>
                    <a:p>
                      <a:r>
                        <a:rPr lang="en-IN" sz="2400" dirty="0">
                          <a:effectLst/>
                        </a:rPr>
                        <a:t>823,000 INR</a:t>
                      </a:r>
                    </a:p>
                  </a:txBody>
                  <a:tcPr marL="53170" marR="53170" marT="26585" marB="2658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7F5FE"/>
                    </a:solidFill>
                  </a:tcPr>
                </a:tc>
              </a:tr>
            </a:tbl>
          </a:graphicData>
        </a:graphic>
      </p:graphicFrame>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3340" t="30361" r="21487" b="26870"/>
          <a:stretch/>
        </p:blipFill>
        <p:spPr>
          <a:xfrm>
            <a:off x="11138948" y="6152647"/>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78888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699773" y="4955595"/>
            <a:ext cx="1607507" cy="167154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IN"/>
          </a:p>
        </p:txBody>
      </p:sp>
      <p:pic>
        <p:nvPicPr>
          <p:cNvPr id="5" name="Picture 4"/>
          <p:cNvPicPr>
            <a:picLocks noChangeAspect="1"/>
          </p:cNvPicPr>
          <p:nvPr/>
        </p:nvPicPr>
        <p:blipFill rotWithShape="1">
          <a:blip r:embed="rId2"/>
          <a:srcRect l="16326" t="15365" r="40921" b="20052"/>
          <a:stretch/>
        </p:blipFill>
        <p:spPr>
          <a:xfrm>
            <a:off x="4319624" y="3130871"/>
            <a:ext cx="2115561" cy="179677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724" y="207139"/>
            <a:ext cx="3199003" cy="2559202"/>
          </a:xfrm>
          <a:prstGeom prst="rect">
            <a:avLst/>
          </a:prstGeom>
        </p:spPr>
      </p:pic>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Effect>
                      <a14:saturation sat="200000"/>
                    </a14:imgEffect>
                  </a14:imgLayer>
                </a14:imgProps>
              </a:ext>
              <a:ext uri="{28A0092B-C50C-407E-A947-70E740481C1C}">
                <a14:useLocalDpi xmlns:a14="http://schemas.microsoft.com/office/drawing/2010/main" val="0"/>
              </a:ext>
            </a:extLst>
          </a:blip>
          <a:srcRect l="7215" t="9007" r="13395" b="10382"/>
          <a:stretch/>
        </p:blipFill>
        <p:spPr>
          <a:xfrm>
            <a:off x="678871" y="4952462"/>
            <a:ext cx="1649309" cy="16746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724" y="3081332"/>
            <a:ext cx="3643008" cy="1821504"/>
          </a:xfrm>
          <a:prstGeom prst="rect">
            <a:avLst/>
          </a:prstGeom>
        </p:spPr>
      </p:pic>
      <p:sp>
        <p:nvSpPr>
          <p:cNvPr id="10" name="Rectangle 9"/>
          <p:cNvSpPr/>
          <p:nvPr/>
        </p:nvSpPr>
        <p:spPr>
          <a:xfrm>
            <a:off x="4304947" y="1012015"/>
            <a:ext cx="6015786" cy="1754326"/>
          </a:xfrm>
          <a:prstGeom prst="rect">
            <a:avLst/>
          </a:prstGeom>
          <a:noFill/>
        </p:spPr>
        <p:txBody>
          <a:bodyPr wrap="square" lIns="91440" tIns="45720" rIns="91440" bIns="45720">
            <a:spAutoFit/>
          </a:bodyPr>
          <a:lstStyle/>
          <a:p>
            <a:r>
              <a:rPr lang="en-IN" sz="5400" dirty="0" smtClean="0">
                <a:ln w="0"/>
                <a:solidFill>
                  <a:schemeClr val="accent1">
                    <a:lumMod val="50000"/>
                  </a:schemeClr>
                </a:solidFill>
                <a:effectLst>
                  <a:outerShdw blurRad="38100" dist="38100" dir="2700000" algn="tl">
                    <a:srgbClr val="000000">
                      <a:alpha val="43137"/>
                    </a:srgbClr>
                  </a:outerShdw>
                </a:effectLst>
              </a:rPr>
              <a:t>High Demand Running Products</a:t>
            </a:r>
            <a:endParaRPr lang="en-IN" sz="5400" b="1" cap="none" spc="0" dirty="0">
              <a:ln w="6600">
                <a:solidFill>
                  <a:schemeClr val="accent2"/>
                </a:solidFill>
                <a:prstDash val="solid"/>
              </a:ln>
              <a:solidFill>
                <a:schemeClr val="accent1">
                  <a:lumMod val="50000"/>
                </a:schemeClr>
              </a:solidFill>
              <a:effectLst>
                <a:outerShdw blurRad="38100" dist="38100" dir="2700000" algn="tl">
                  <a:srgbClr val="000000">
                    <a:alpha val="43137"/>
                  </a:srgbClr>
                </a:outerShdw>
              </a:effectLst>
            </a:endParaRPr>
          </a:p>
        </p:txBody>
      </p:sp>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t="18356" b="17376"/>
          <a:stretch/>
        </p:blipFill>
        <p:spPr>
          <a:xfrm>
            <a:off x="6600461" y="3199306"/>
            <a:ext cx="2126715" cy="1756289"/>
          </a:xfrm>
          <a:prstGeom prst="ellipse">
            <a:avLst/>
          </a:prstGeom>
          <a:ln>
            <a:noFill/>
          </a:ln>
          <a:effectLst>
            <a:softEdge rad="112500"/>
          </a:effectLst>
        </p:spPr>
      </p:pic>
      <p:pic>
        <p:nvPicPr>
          <p:cNvPr id="9" name="Content Placeholder 4"/>
          <p:cNvPicPr>
            <a:picLocks noGrp="1" noChangeAspect="1"/>
          </p:cNvPicPr>
          <p:nvPr>
            <p:ph idx="1"/>
          </p:nvPr>
        </p:nvPicPr>
        <p:blipFill rotWithShape="1">
          <a:blip r:embed="rId8" cstate="print">
            <a:extLst>
              <a:ext uri="{28A0092B-C50C-407E-A947-70E740481C1C}">
                <a14:useLocalDpi xmlns:a14="http://schemas.microsoft.com/office/drawing/2010/main" val="0"/>
              </a:ext>
            </a:extLst>
          </a:blip>
          <a:srcRect t="19531" b="22616"/>
          <a:stretch/>
        </p:blipFill>
        <p:spPr>
          <a:xfrm flipH="1">
            <a:off x="2493893" y="4955595"/>
            <a:ext cx="1625233" cy="16715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rotWithShape="1">
          <a:blip r:embed="rId9" cstate="print">
            <a:extLst>
              <a:ext uri="{28A0092B-C50C-407E-A947-70E740481C1C}">
                <a14:useLocalDpi xmlns:a14="http://schemas.microsoft.com/office/drawing/2010/main" val="0"/>
              </a:ext>
            </a:extLst>
          </a:blip>
          <a:srcRect t="9303" b="23664"/>
          <a:stretch/>
        </p:blipFill>
        <p:spPr>
          <a:xfrm flipH="1">
            <a:off x="4304947" y="4939733"/>
            <a:ext cx="1382107" cy="1647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rotWithShape="1">
          <a:blip r:embed="rId10" cstate="print">
            <a:extLst>
              <a:ext uri="{28A0092B-C50C-407E-A947-70E740481C1C}">
                <a14:useLocalDpi xmlns:a14="http://schemas.microsoft.com/office/drawing/2010/main" val="0"/>
              </a:ext>
            </a:extLst>
          </a:blip>
          <a:srcRect t="10905" b="24627"/>
          <a:stretch/>
        </p:blipFill>
        <p:spPr>
          <a:xfrm flipH="1">
            <a:off x="5872875" y="4927649"/>
            <a:ext cx="1447661" cy="1659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rcRect t="9910" b="23994"/>
          <a:stretch/>
        </p:blipFill>
        <p:spPr>
          <a:xfrm flipH="1">
            <a:off x="7506355" y="4902837"/>
            <a:ext cx="1433121" cy="1683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rotWithShape="1">
          <a:blip r:embed="rId12" cstate="print">
            <a:extLst>
              <a:ext uri="{28A0092B-C50C-407E-A947-70E740481C1C}">
                <a14:useLocalDpi xmlns:a14="http://schemas.microsoft.com/office/drawing/2010/main" val="0"/>
              </a:ext>
            </a:extLst>
          </a:blip>
          <a:srcRect l="13340" t="30361" r="21487" b="26870"/>
          <a:stretch/>
        </p:blipFill>
        <p:spPr>
          <a:xfrm>
            <a:off x="11138948" y="6152647"/>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22487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7248" t="26822" r="44143" b="14063"/>
          <a:stretch/>
        </p:blipFill>
        <p:spPr>
          <a:xfrm>
            <a:off x="0" y="-1458817"/>
            <a:ext cx="12192000" cy="8336097"/>
          </a:xfrm>
          <a:prstGeom prst="rect">
            <a:avLst/>
          </a:prstGeom>
        </p:spPr>
      </p:pic>
      <p:sp>
        <p:nvSpPr>
          <p:cNvPr id="5" name="Rectangle 4"/>
          <p:cNvSpPr/>
          <p:nvPr/>
        </p:nvSpPr>
        <p:spPr>
          <a:xfrm>
            <a:off x="4490659" y="3167820"/>
            <a:ext cx="3432350" cy="830997"/>
          </a:xfrm>
          <a:prstGeom prst="rect">
            <a:avLst/>
          </a:prstGeom>
          <a:noFill/>
          <a:ln>
            <a:noFill/>
          </a:ln>
        </p:spPr>
        <p:txBody>
          <a:bodyPr wrap="none" lIns="91440" tIns="45720" rIns="91440" bIns="45720">
            <a:spAutoFit/>
          </a:bodyPr>
          <a:lstStyle/>
          <a:p>
            <a:pPr algn="ctr"/>
            <a:r>
              <a:rPr lang="en-US" sz="4800" b="1" cap="none" spc="50" dirty="0" smtClean="0">
                <a:ln w="0"/>
                <a:solidFill>
                  <a:schemeClr val="bg2"/>
                </a:solidFill>
                <a:effectLst>
                  <a:glow rad="139700">
                    <a:schemeClr val="accent5">
                      <a:satMod val="175000"/>
                      <a:alpha val="40000"/>
                    </a:schemeClr>
                  </a:glow>
                  <a:innerShdw blurRad="63500" dist="50800" dir="13500000">
                    <a:srgbClr val="000000">
                      <a:alpha val="50000"/>
                    </a:srgbClr>
                  </a:innerShdw>
                </a:effectLst>
              </a:rPr>
              <a:t>Thank you </a:t>
            </a:r>
            <a:endParaRPr lang="en-US" sz="4800" b="1" cap="none" spc="50" dirty="0">
              <a:ln w="0"/>
              <a:solidFill>
                <a:schemeClr val="bg2"/>
              </a:solidFill>
              <a:effectLst>
                <a:glow rad="139700">
                  <a:schemeClr val="accent5">
                    <a:satMod val="175000"/>
                    <a:alpha val="40000"/>
                  </a:schemeClr>
                </a:glow>
                <a:innerShdw blurRad="63500" dist="50800" dir="13500000">
                  <a:srgbClr val="000000">
                    <a:alpha val="50000"/>
                  </a:srgbClr>
                </a:innerShdw>
              </a:effectLst>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3340" t="30361" r="21487" b="26870"/>
          <a:stretch/>
        </p:blipFill>
        <p:spPr>
          <a:xfrm>
            <a:off x="11138948" y="6152647"/>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968515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189" y="43875"/>
            <a:ext cx="8596668" cy="660401"/>
          </a:xfrm>
        </p:spPr>
        <p:txBody>
          <a:bodyPr/>
          <a:lstStyle/>
          <a:p>
            <a:r>
              <a:rPr lang="en-IN" dirty="0" smtClean="0"/>
              <a:t>About us -</a:t>
            </a:r>
            <a:endParaRPr lang="en-IN" dirty="0"/>
          </a:p>
        </p:txBody>
      </p:sp>
      <p:sp>
        <p:nvSpPr>
          <p:cNvPr id="3" name="Content Placeholder 2"/>
          <p:cNvSpPr>
            <a:spLocks noGrp="1"/>
          </p:cNvSpPr>
          <p:nvPr>
            <p:ph idx="1"/>
          </p:nvPr>
        </p:nvSpPr>
        <p:spPr>
          <a:xfrm>
            <a:off x="361334" y="637312"/>
            <a:ext cx="9256375" cy="3205018"/>
          </a:xfrm>
        </p:spPr>
        <p:txBody>
          <a:bodyPr>
            <a:normAutofit/>
          </a:bodyPr>
          <a:lstStyle/>
          <a:p>
            <a:pPr algn="just"/>
            <a:r>
              <a:rPr lang="en-US" dirty="0">
                <a:latin typeface="Arial Narrow" panose="020B0606020202030204" pitchFamily="34" charset="0"/>
              </a:rPr>
              <a:t>Welcome to Paper Cutlery! We are a </a:t>
            </a:r>
            <a:r>
              <a:rPr lang="en-US" dirty="0" smtClean="0">
                <a:latin typeface="Arial Narrow" panose="020B0606020202030204" pitchFamily="34" charset="0"/>
              </a:rPr>
              <a:t>Startup that </a:t>
            </a:r>
            <a:r>
              <a:rPr lang="en-US" dirty="0">
                <a:latin typeface="Arial Narrow" panose="020B0606020202030204" pitchFamily="34" charset="0"/>
              </a:rPr>
              <a:t>specializes in providing eco-friendly and stylish disposable paper cutlery for businesses and events. With more than 2</a:t>
            </a:r>
            <a:r>
              <a:rPr lang="en-US" dirty="0" smtClean="0">
                <a:latin typeface="Arial Narrow" panose="020B0606020202030204" pitchFamily="34" charset="0"/>
              </a:rPr>
              <a:t> </a:t>
            </a:r>
            <a:r>
              <a:rPr lang="en-US" dirty="0">
                <a:latin typeface="Arial Narrow" panose="020B0606020202030204" pitchFamily="34" charset="0"/>
              </a:rPr>
              <a:t>years of experience in the industry, we are committed to delivering top-notch products and services. At Paper Cutlery, we understand the need for convenience and sustainability. That’s why our paper cutlery is designed to be both stylish and durable, with a range of designs to match any occasion. We also use eco-friendly materials whenever </a:t>
            </a:r>
            <a:r>
              <a:rPr lang="en-US" dirty="0" smtClean="0">
                <a:latin typeface="Arial Narrow" panose="020B0606020202030204" pitchFamily="34" charset="0"/>
              </a:rPr>
              <a:t>possible</a:t>
            </a:r>
            <a:r>
              <a:rPr lang="en-US" dirty="0">
                <a:latin typeface="Arial Narrow" panose="020B0606020202030204" pitchFamily="34" charset="0"/>
              </a:rPr>
              <a:t>, making sure that our products don’t harm the environment. We’re proud of our customer service and the high-quality products we offer. We want to make sure that our clients are always satisfied with our service, so we strive to provide the best possible experience for them. Our team is dedicated to providing excellent customer service and ensuring that your orders are delivered on time and in perfect condition. We’re excited to have you with us, and we look forward to helping you find the perfect paper cutlery for your next event or business occasion. Thank you for choosing Paper Cutlery!</a:t>
            </a:r>
            <a:endParaRPr lang="en-IN" dirty="0">
              <a:latin typeface="Arial Narrow" panose="020B0606020202030204" pitchFamily="34" charset="0"/>
            </a:endParaRPr>
          </a:p>
        </p:txBody>
      </p:sp>
      <p:sp>
        <p:nvSpPr>
          <p:cNvPr id="4" name="Title 1"/>
          <p:cNvSpPr txBox="1">
            <a:spLocks/>
          </p:cNvSpPr>
          <p:nvPr/>
        </p:nvSpPr>
        <p:spPr>
          <a:xfrm>
            <a:off x="691189" y="3775366"/>
            <a:ext cx="8596668" cy="66040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Vision -</a:t>
            </a:r>
            <a:endParaRPr lang="en-IN" dirty="0"/>
          </a:p>
        </p:txBody>
      </p:sp>
      <p:sp>
        <p:nvSpPr>
          <p:cNvPr id="5" name="Content Placeholder 2"/>
          <p:cNvSpPr txBox="1">
            <a:spLocks/>
          </p:cNvSpPr>
          <p:nvPr/>
        </p:nvSpPr>
        <p:spPr>
          <a:xfrm>
            <a:off x="361334" y="4325149"/>
            <a:ext cx="9256375" cy="145934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dirty="0">
                <a:latin typeface="Arial Narrow" panose="020B0606020202030204" pitchFamily="34" charset="0"/>
              </a:rPr>
              <a:t>Our vision for the Paper Cutlery Business is to become the leading manufacturer of eco-friendly paper cutlery for the food service industry. We strive to create products that are both cost-effective and environmentally friendly to ensure sustainable practices in the future. By utilizing innovative technologies and materials, we aim to provide superior quality and affordability to our customers.</a:t>
            </a:r>
            <a:endParaRPr lang="en-IN" dirty="0">
              <a:latin typeface="Arial Narrow" panose="020B0606020202030204" pitchFamily="34" charset="0"/>
            </a:endParaRPr>
          </a:p>
        </p:txBody>
      </p:sp>
      <p:sp>
        <p:nvSpPr>
          <p:cNvPr id="7" name="Title 1"/>
          <p:cNvSpPr txBox="1">
            <a:spLocks/>
          </p:cNvSpPr>
          <p:nvPr/>
        </p:nvSpPr>
        <p:spPr>
          <a:xfrm>
            <a:off x="691189" y="5606912"/>
            <a:ext cx="8596668" cy="66040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smtClean="0"/>
              <a:t>Mission-</a:t>
            </a:r>
            <a:endParaRPr lang="en-IN" dirty="0"/>
          </a:p>
        </p:txBody>
      </p:sp>
      <p:sp>
        <p:nvSpPr>
          <p:cNvPr id="8" name="Content Placeholder 2"/>
          <p:cNvSpPr txBox="1">
            <a:spLocks/>
          </p:cNvSpPr>
          <p:nvPr/>
        </p:nvSpPr>
        <p:spPr>
          <a:xfrm>
            <a:off x="361333" y="6114476"/>
            <a:ext cx="9256375" cy="79894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n-US" dirty="0">
                <a:latin typeface="Arial Narrow" panose="020B0606020202030204" pitchFamily="34" charset="0"/>
              </a:rPr>
              <a:t>Our mission is to provide an accessible, reliable, and affordable solution for food service businesses to reduce their environmental impact. </a:t>
            </a:r>
            <a:endParaRPr lang="en-IN" dirty="0">
              <a:latin typeface="Arial Narrow" panose="020B0606020202030204" pitchFamily="34" charset="0"/>
            </a:endParaRP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13340" t="30361" r="21487" b="26870"/>
          <a:stretch/>
        </p:blipFill>
        <p:spPr>
          <a:xfrm>
            <a:off x="11138948" y="6152647"/>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17487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26" y="69274"/>
            <a:ext cx="10129655" cy="748145"/>
          </a:xfrm>
        </p:spPr>
        <p:txBody>
          <a:bodyPr>
            <a:normAutofit fontScale="90000"/>
          </a:bodyPr>
          <a:lstStyle/>
          <a:p>
            <a:r>
              <a:rPr lang="en-IN" dirty="0">
                <a:solidFill>
                  <a:schemeClr val="accent5"/>
                </a:solidFill>
                <a:effectLst>
                  <a:outerShdw blurRad="38100" dist="38100" dir="2700000" algn="tl">
                    <a:srgbClr val="000000">
                      <a:alpha val="43137"/>
                    </a:srgbClr>
                  </a:outerShdw>
                </a:effectLst>
              </a:rPr>
              <a:t>D</a:t>
            </a:r>
            <a:r>
              <a:rPr lang="en-IN" dirty="0" smtClean="0">
                <a:solidFill>
                  <a:schemeClr val="accent5"/>
                </a:solidFill>
                <a:effectLst>
                  <a:outerShdw blurRad="38100" dist="38100" dir="2700000" algn="tl">
                    <a:srgbClr val="000000">
                      <a:alpha val="43137"/>
                    </a:srgbClr>
                  </a:outerShdw>
                </a:effectLst>
              </a:rPr>
              <a:t>isadvantages &amp; Problem with </a:t>
            </a:r>
            <a:r>
              <a:rPr lang="en-IN" sz="4000" b="1" dirty="0" smtClean="0">
                <a:solidFill>
                  <a:srgbClr val="FF0000"/>
                </a:solidFill>
                <a:effectLst>
                  <a:outerShdw blurRad="38100" dist="38100" dir="2700000" algn="tl">
                    <a:srgbClr val="000000">
                      <a:alpha val="43137"/>
                    </a:srgbClr>
                  </a:outerShdw>
                </a:effectLst>
              </a:rPr>
              <a:t>Plastic disposable</a:t>
            </a:r>
            <a:endParaRPr lang="en-IN" b="1" dirty="0">
              <a:solidFill>
                <a:srgbClr val="FF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30970" y="817419"/>
            <a:ext cx="9422630" cy="4309544"/>
          </a:xfrm>
        </p:spPr>
        <p:txBody>
          <a:bodyPr>
            <a:normAutofit/>
          </a:bodyPr>
          <a:lstStyle/>
          <a:p>
            <a:pPr algn="just"/>
            <a:r>
              <a:rPr lang="en-US" dirty="0" smtClean="0"/>
              <a:t>Plastic </a:t>
            </a:r>
            <a:r>
              <a:rPr lang="en-US" dirty="0"/>
              <a:t>disposable products are non-biodegradable, meaning they will not decompose and can remain in the environment for hundreds of years. This can cause harm to the environment and wildlife</a:t>
            </a:r>
            <a:r>
              <a:rPr lang="en-US" dirty="0" smtClean="0"/>
              <a:t>.</a:t>
            </a:r>
          </a:p>
          <a:p>
            <a:r>
              <a:rPr lang="en-US" dirty="0" smtClean="0">
                <a:solidFill>
                  <a:schemeClr val="accent5">
                    <a:lumMod val="60000"/>
                    <a:lumOff val="40000"/>
                  </a:schemeClr>
                </a:solidFill>
              </a:rPr>
              <a:t>Plastic </a:t>
            </a:r>
            <a:r>
              <a:rPr lang="en-US" dirty="0">
                <a:solidFill>
                  <a:schemeClr val="accent5">
                    <a:lumMod val="60000"/>
                    <a:lumOff val="40000"/>
                  </a:schemeClr>
                </a:solidFill>
              </a:rPr>
              <a:t>disposable products are made from non-renewable resources such as petroleum and natural gas, which are finite resources. This means that the production of plastic disposable products contributes to global warming</a:t>
            </a:r>
            <a:r>
              <a:rPr lang="en-US" dirty="0" smtClean="0">
                <a:solidFill>
                  <a:schemeClr val="accent5">
                    <a:lumMod val="60000"/>
                    <a:lumOff val="40000"/>
                  </a:schemeClr>
                </a:solidFill>
              </a:rPr>
              <a:t>.</a:t>
            </a:r>
          </a:p>
          <a:p>
            <a:pPr algn="just"/>
            <a:r>
              <a:rPr lang="en-US" dirty="0" smtClean="0"/>
              <a:t>Plastic </a:t>
            </a:r>
            <a:r>
              <a:rPr lang="en-US" dirty="0"/>
              <a:t>disposable products are often made from low-grade plastics which contain toxic chemicals that can leach into the air and water. This can lead to negative health effects for humans and animals</a:t>
            </a:r>
            <a:r>
              <a:rPr lang="en-US" dirty="0" smtClean="0"/>
              <a:t>.</a:t>
            </a:r>
          </a:p>
          <a:p>
            <a:r>
              <a:rPr lang="en-US" dirty="0" smtClean="0">
                <a:solidFill>
                  <a:schemeClr val="accent5">
                    <a:lumMod val="60000"/>
                    <a:lumOff val="40000"/>
                  </a:schemeClr>
                </a:solidFill>
              </a:rPr>
              <a:t>Plastic </a:t>
            </a:r>
            <a:r>
              <a:rPr lang="en-US" dirty="0">
                <a:solidFill>
                  <a:schemeClr val="accent5">
                    <a:lumMod val="60000"/>
                    <a:lumOff val="40000"/>
                  </a:schemeClr>
                </a:solidFill>
              </a:rPr>
              <a:t>disposable products often require extra packaging, which can contribute to landfills and pollution</a:t>
            </a:r>
            <a:r>
              <a:rPr lang="en-US" dirty="0" smtClean="0">
                <a:solidFill>
                  <a:schemeClr val="accent5">
                    <a:lumMod val="60000"/>
                    <a:lumOff val="40000"/>
                  </a:schemeClr>
                </a:solidFill>
              </a:rPr>
              <a:t>.</a:t>
            </a:r>
          </a:p>
          <a:p>
            <a:r>
              <a:rPr lang="en-US" dirty="0" smtClean="0"/>
              <a:t>Plastic </a:t>
            </a:r>
            <a:r>
              <a:rPr lang="en-US" dirty="0"/>
              <a:t>disposable products are often cheaper than reusable products, but this can lead to people disposing of them more often, which can create more waste.</a:t>
            </a:r>
            <a:endParaRPr lang="en-US" dirty="0" smtClean="0"/>
          </a:p>
          <a:p>
            <a:pPr algn="just"/>
            <a:endParaRPr lang="en-IN" dirty="0"/>
          </a:p>
        </p:txBody>
      </p:sp>
      <p:sp>
        <p:nvSpPr>
          <p:cNvPr id="4" name="Oval 3"/>
          <p:cNvSpPr/>
          <p:nvPr/>
        </p:nvSpPr>
        <p:spPr>
          <a:xfrm>
            <a:off x="337801" y="4988420"/>
            <a:ext cx="2038157" cy="173103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9875884" y="4988420"/>
            <a:ext cx="2038157" cy="1731038"/>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9875885" y="484278"/>
            <a:ext cx="2038157" cy="173103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9875883" y="2736349"/>
            <a:ext cx="2038157" cy="1731038"/>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7491364" y="4988420"/>
            <a:ext cx="2038157" cy="1731038"/>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2722322" y="4988420"/>
            <a:ext cx="2038157" cy="1731038"/>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5106843" y="4988420"/>
            <a:ext cx="2038157" cy="1731038"/>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75699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5425"/>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3340" t="30361" r="21487" b="26870"/>
          <a:stretch/>
        </p:blipFill>
        <p:spPr>
          <a:xfrm>
            <a:off x="27710" y="6163927"/>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166174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12" r="1" b="8929"/>
          <a:stretch/>
        </p:blipFill>
        <p:spPr>
          <a:xfrm>
            <a:off x="-38100" y="1"/>
            <a:ext cx="12230100" cy="68580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826" y="-25212"/>
            <a:ext cx="11144248" cy="6883212"/>
          </a:xfrm>
          <a:prstGeom prst="rect">
            <a:avLst/>
          </a:prstGeom>
        </p:spPr>
      </p:pic>
      <p:sp>
        <p:nvSpPr>
          <p:cNvPr id="11" name="Rectangle 10"/>
          <p:cNvSpPr/>
          <p:nvPr/>
        </p:nvSpPr>
        <p:spPr>
          <a:xfrm>
            <a:off x="3890710" y="2160796"/>
            <a:ext cx="4372479" cy="2123658"/>
          </a:xfrm>
          <a:prstGeom prst="rect">
            <a:avLst/>
          </a:prstGeom>
        </p:spPr>
        <p:txBody>
          <a:bodyPr wrap="none">
            <a:spAutoFit/>
          </a:bodyPr>
          <a:lstStyle/>
          <a:p>
            <a:pPr algn="ctr"/>
            <a:r>
              <a:rPr lang="en-IN" sz="4400" dirty="0" smtClean="0">
                <a:solidFill>
                  <a:schemeClr val="bg1"/>
                </a:solidFill>
                <a:effectLst>
                  <a:outerShdw blurRad="38100" dist="38100" dir="2700000" algn="tl">
                    <a:srgbClr val="000000">
                      <a:alpha val="43137"/>
                    </a:srgbClr>
                  </a:outerShdw>
                </a:effectLst>
              </a:rPr>
              <a:t>Paper Cutlery </a:t>
            </a:r>
          </a:p>
          <a:p>
            <a:pPr algn="ctr"/>
            <a:r>
              <a:rPr lang="en-IN" sz="4400" dirty="0" smtClean="0">
                <a:solidFill>
                  <a:schemeClr val="bg1"/>
                </a:solidFill>
                <a:effectLst>
                  <a:outerShdw blurRad="38100" dist="38100" dir="2700000" algn="tl">
                    <a:srgbClr val="000000">
                      <a:alpha val="43137"/>
                    </a:srgbClr>
                  </a:outerShdw>
                </a:effectLst>
              </a:rPr>
              <a:t>&amp; </a:t>
            </a:r>
          </a:p>
          <a:p>
            <a:pPr algn="ctr"/>
            <a:r>
              <a:rPr lang="en-IN" sz="4400" dirty="0" smtClean="0">
                <a:solidFill>
                  <a:schemeClr val="bg1"/>
                </a:solidFill>
                <a:effectLst>
                  <a:outerShdw blurRad="38100" dist="38100" dir="2700000" algn="tl">
                    <a:srgbClr val="000000">
                      <a:alpha val="43137"/>
                    </a:srgbClr>
                  </a:outerShdw>
                </a:effectLst>
              </a:rPr>
              <a:t>Leaf Dona </a:t>
            </a:r>
            <a:r>
              <a:rPr lang="en-IN" sz="4400" dirty="0" err="1" smtClean="0">
                <a:solidFill>
                  <a:schemeClr val="bg1"/>
                </a:solidFill>
                <a:effectLst>
                  <a:outerShdw blurRad="38100" dist="38100" dir="2700000" algn="tl">
                    <a:srgbClr val="000000">
                      <a:alpha val="43137"/>
                    </a:srgbClr>
                  </a:outerShdw>
                </a:effectLst>
              </a:rPr>
              <a:t>Pattal</a:t>
            </a:r>
            <a:endParaRPr lang="en-IN" sz="4400" dirty="0" smtClean="0">
              <a:solidFill>
                <a:schemeClr val="bg1"/>
              </a:solidFill>
              <a:effectLst>
                <a:outerShdw blurRad="38100" dist="38100" dir="2700000" algn="tl">
                  <a:srgbClr val="000000">
                    <a:alpha val="43137"/>
                  </a:srgbClr>
                </a:outerShdw>
              </a:effectLst>
            </a:endParaRPr>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13340" t="30361" r="21487" b="26870"/>
          <a:stretch/>
        </p:blipFill>
        <p:spPr>
          <a:xfrm>
            <a:off x="11138948" y="6152647"/>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740945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326" y="69274"/>
            <a:ext cx="10129655" cy="748145"/>
          </a:xfrm>
        </p:spPr>
        <p:txBody>
          <a:bodyPr>
            <a:normAutofit/>
          </a:bodyPr>
          <a:lstStyle/>
          <a:p>
            <a:r>
              <a:rPr lang="en-IN" dirty="0" smtClean="0">
                <a:solidFill>
                  <a:schemeClr val="accent1">
                    <a:lumMod val="75000"/>
                  </a:schemeClr>
                </a:solidFill>
                <a:effectLst>
                  <a:outerShdw blurRad="38100" dist="38100" dir="2700000" algn="tl">
                    <a:srgbClr val="000000">
                      <a:alpha val="43137"/>
                    </a:srgbClr>
                  </a:outerShdw>
                </a:effectLst>
              </a:rPr>
              <a:t>Advantages of Paper Disposal </a:t>
            </a:r>
            <a:endParaRPr lang="en-IN" b="1" dirty="0">
              <a:solidFill>
                <a:schemeClr val="accent1">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30970" y="817419"/>
            <a:ext cx="9422630" cy="4309544"/>
          </a:xfrm>
        </p:spPr>
        <p:txBody>
          <a:bodyPr>
            <a:normAutofit/>
          </a:bodyPr>
          <a:lstStyle/>
          <a:p>
            <a:pPr algn="just"/>
            <a:r>
              <a:rPr lang="en-US" dirty="0"/>
              <a:t>1. Cost-effective: Paper disposables are a cost-effective option for businesses. They are generally inexpensive and can provide a great value for the money</a:t>
            </a:r>
            <a:r>
              <a:rPr lang="en-US" dirty="0" smtClean="0"/>
              <a:t>.</a:t>
            </a:r>
          </a:p>
          <a:p>
            <a:pPr algn="just"/>
            <a:r>
              <a:rPr lang="en-US" dirty="0">
                <a:solidFill>
                  <a:schemeClr val="accent1">
                    <a:lumMod val="75000"/>
                  </a:schemeClr>
                </a:solidFill>
              </a:rPr>
              <a:t>2. Convenient: Paper disposables are easy to use and provide a quick and easy way to dispose of items. They can be easily thrown away after use and require minimal effort to clean up</a:t>
            </a:r>
            <a:r>
              <a:rPr lang="en-US" dirty="0" smtClean="0">
                <a:solidFill>
                  <a:schemeClr val="accent1">
                    <a:lumMod val="75000"/>
                  </a:schemeClr>
                </a:solidFill>
              </a:rPr>
              <a:t>.</a:t>
            </a:r>
          </a:p>
          <a:p>
            <a:r>
              <a:rPr lang="en-US" dirty="0" smtClean="0"/>
              <a:t>3</a:t>
            </a:r>
            <a:r>
              <a:rPr lang="en-US" dirty="0"/>
              <a:t>. Environmentally friendly: Paper disposables are made from renewable resources and are biodegradable, making them an environmentally friendly option. They generate less waste and require less energy to produce than other types of disposables</a:t>
            </a:r>
            <a:r>
              <a:rPr lang="en-US" dirty="0" smtClean="0"/>
              <a:t>.</a:t>
            </a:r>
          </a:p>
          <a:p>
            <a:r>
              <a:rPr lang="en-US" dirty="0">
                <a:solidFill>
                  <a:schemeClr val="accent1">
                    <a:lumMod val="75000"/>
                  </a:schemeClr>
                </a:solidFill>
              </a:rPr>
              <a:t>4. Hygienic: Paper disposables provide a hygienic option as they are not porous, meaning they do not absorb bacteria or other contaminants</a:t>
            </a:r>
            <a:r>
              <a:rPr lang="en-US" dirty="0" smtClean="0">
                <a:solidFill>
                  <a:schemeClr val="accent1">
                    <a:lumMod val="75000"/>
                  </a:schemeClr>
                </a:solidFill>
              </a:rPr>
              <a:t>.</a:t>
            </a:r>
          </a:p>
          <a:p>
            <a:r>
              <a:rPr lang="en-US" dirty="0"/>
              <a:t>5. Versatile: Paper disposables come in a variety of shapes, sizes, and designs, making them suitable for a range of applications.</a:t>
            </a:r>
            <a:endParaRPr lang="en-IN" dirty="0"/>
          </a:p>
        </p:txBody>
      </p:sp>
      <p:sp>
        <p:nvSpPr>
          <p:cNvPr id="4" name="Oval 3"/>
          <p:cNvSpPr/>
          <p:nvPr/>
        </p:nvSpPr>
        <p:spPr>
          <a:xfrm>
            <a:off x="337801" y="4988420"/>
            <a:ext cx="2038157" cy="173103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p:cNvSpPr/>
          <p:nvPr/>
        </p:nvSpPr>
        <p:spPr>
          <a:xfrm>
            <a:off x="9875884" y="4988420"/>
            <a:ext cx="2038157" cy="1731038"/>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p:cNvSpPr/>
          <p:nvPr/>
        </p:nvSpPr>
        <p:spPr>
          <a:xfrm>
            <a:off x="9875885" y="484278"/>
            <a:ext cx="2038157" cy="1731038"/>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9875883" y="2736349"/>
            <a:ext cx="2038157" cy="1731038"/>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7491364" y="4988420"/>
            <a:ext cx="2038157" cy="1731038"/>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5106843" y="4988420"/>
            <a:ext cx="2038157" cy="1731038"/>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9162" t="10588" r="13771" b="11195"/>
          <a:stretch/>
        </p:blipFill>
        <p:spPr>
          <a:xfrm>
            <a:off x="2854035" y="4904508"/>
            <a:ext cx="1856509" cy="1884219"/>
          </a:xfrm>
          <a:prstGeom prst="rect">
            <a:avLst/>
          </a:prstGeom>
        </p:spPr>
      </p:pic>
    </p:spTree>
    <p:extLst>
      <p:ext uri="{BB962C8B-B14F-4D97-AF65-F5344CB8AC3E}">
        <p14:creationId xmlns:p14="http://schemas.microsoft.com/office/powerpoint/2010/main" val="1767428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60" y="127000"/>
            <a:ext cx="4310303" cy="621145"/>
          </a:xfrm>
        </p:spPr>
        <p:txBody>
          <a:bodyPr>
            <a:normAutofit fontScale="90000"/>
          </a:bodyPr>
          <a:lstStyle/>
          <a:p>
            <a:r>
              <a:rPr lang="en-IN" b="1" dirty="0" smtClean="0">
                <a:solidFill>
                  <a:schemeClr val="accent1">
                    <a:lumMod val="75000"/>
                  </a:schemeClr>
                </a:solidFill>
                <a:effectLst>
                  <a:outerShdw blurRad="38100" dist="38100" dir="2700000" algn="tl">
                    <a:srgbClr val="000000">
                      <a:alpha val="43137"/>
                    </a:srgbClr>
                  </a:outerShdw>
                </a:effectLst>
              </a:rPr>
              <a:t>And Leaf Dona-</a:t>
            </a:r>
            <a:r>
              <a:rPr lang="en-IN" b="1" dirty="0" err="1" smtClean="0">
                <a:solidFill>
                  <a:schemeClr val="accent1">
                    <a:lumMod val="75000"/>
                  </a:schemeClr>
                </a:solidFill>
                <a:effectLst>
                  <a:outerShdw blurRad="38100" dist="38100" dir="2700000" algn="tl">
                    <a:srgbClr val="000000">
                      <a:alpha val="43137"/>
                    </a:srgbClr>
                  </a:outerShdw>
                </a:effectLst>
              </a:rPr>
              <a:t>Pattal</a:t>
            </a:r>
            <a:r>
              <a:rPr lang="en-IN" b="1" dirty="0" smtClean="0">
                <a:solidFill>
                  <a:schemeClr val="accent1">
                    <a:lumMod val="75000"/>
                  </a:schemeClr>
                </a:solidFill>
                <a:effectLst>
                  <a:outerShdw blurRad="38100" dist="38100" dir="2700000" algn="tl">
                    <a:srgbClr val="000000">
                      <a:alpha val="43137"/>
                    </a:srgbClr>
                  </a:outerShdw>
                </a:effectLst>
              </a:rPr>
              <a:t> </a:t>
            </a:r>
            <a:endParaRPr lang="en-IN" b="1" dirty="0">
              <a:solidFill>
                <a:schemeClr val="accent1">
                  <a:lumMod val="75000"/>
                </a:schemeClr>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304800" y="748145"/>
            <a:ext cx="9886950" cy="5410199"/>
          </a:xfrm>
        </p:spPr>
        <p:txBody>
          <a:bodyPr>
            <a:normAutofit/>
          </a:bodyPr>
          <a:lstStyle/>
          <a:p>
            <a:pPr algn="just"/>
            <a:r>
              <a:rPr lang="en-US" dirty="0" smtClean="0"/>
              <a:t>Dona </a:t>
            </a:r>
            <a:r>
              <a:rPr lang="en-US" dirty="0" err="1"/>
              <a:t>Pattal</a:t>
            </a:r>
            <a:r>
              <a:rPr lang="en-US" dirty="0"/>
              <a:t> has quickly become one of the leading suppliers of eco-friendly paper plates and cups in India. The company uses only recycled paper and non-toxic inks, which makes their products safe for the </a:t>
            </a:r>
            <a:r>
              <a:rPr lang="en-US" dirty="0" smtClean="0"/>
              <a:t>environment. Dona </a:t>
            </a:r>
            <a:r>
              <a:rPr lang="en-US" dirty="0" err="1"/>
              <a:t>Pattal</a:t>
            </a:r>
            <a:r>
              <a:rPr lang="en-US" dirty="0"/>
              <a:t> also participates in various environmental initiatives and is committed to reducing its carbon footprint. The company has an impressive client list that includes large corporations, small businesses, restaurants, and hotels. Dona </a:t>
            </a:r>
            <a:r>
              <a:rPr lang="en-US" dirty="0" err="1"/>
              <a:t>Pattal</a:t>
            </a:r>
            <a:r>
              <a:rPr lang="en-US" dirty="0"/>
              <a:t> has also become a popular choice for events, parties, and weddings. The company offers custom printing services to help clients make their events more special. Dona </a:t>
            </a:r>
            <a:r>
              <a:rPr lang="en-US" dirty="0" err="1"/>
              <a:t>Pattal</a:t>
            </a:r>
            <a:r>
              <a:rPr lang="en-US" dirty="0"/>
              <a:t> is committed to providing quality products and excellent customer </a:t>
            </a:r>
            <a:r>
              <a:rPr lang="en-US" dirty="0" smtClean="0"/>
              <a:t>service.</a:t>
            </a:r>
            <a:endParaRPr lang="en-IN" dirty="0"/>
          </a:p>
        </p:txBody>
      </p:sp>
      <p:graphicFrame>
        <p:nvGraphicFramePr>
          <p:cNvPr id="4" name="Object 3"/>
          <p:cNvGraphicFramePr>
            <a:graphicFrameLocks noChangeAspect="1"/>
          </p:cNvGraphicFramePr>
          <p:nvPr>
            <p:extLst/>
          </p:nvPr>
        </p:nvGraphicFramePr>
        <p:xfrm>
          <a:off x="92075" y="92075"/>
          <a:ext cx="455613" cy="438150"/>
        </p:xfrm>
        <a:graphic>
          <a:graphicData uri="http://schemas.openxmlformats.org/presentationml/2006/ole">
            <mc:AlternateContent xmlns:mc="http://schemas.openxmlformats.org/markup-compatibility/2006">
              <mc:Choice xmlns:v="urn:schemas-microsoft-com:vml" Requires="v">
                <p:oleObj spid="_x0000_s2070" name="Packager Shell Object" showAsIcon="1" r:id="rId4" imgW="456120" imgH="437760" progId="Package">
                  <p:embed/>
                </p:oleObj>
              </mc:Choice>
              <mc:Fallback>
                <p:oleObj name="Packager Shell Object" showAsIcon="1" r:id="rId4" imgW="456120" imgH="437760" progId="Package">
                  <p:embed/>
                  <p:pic>
                    <p:nvPicPr>
                      <p:cNvPr id="0" name=""/>
                      <p:cNvPicPr/>
                      <p:nvPr/>
                    </p:nvPicPr>
                    <p:blipFill>
                      <a:blip r:embed="rId5"/>
                      <a:stretch>
                        <a:fillRect/>
                      </a:stretch>
                    </p:blipFill>
                    <p:spPr>
                      <a:xfrm>
                        <a:off x="92075" y="92075"/>
                        <a:ext cx="455613" cy="438150"/>
                      </a:xfrm>
                      <a:prstGeom prst="rect">
                        <a:avLst/>
                      </a:prstGeom>
                    </p:spPr>
                  </p:pic>
                </p:oleObj>
              </mc:Fallback>
            </mc:AlternateContent>
          </a:graphicData>
        </a:graphic>
      </p:graphicFrame>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6067" y="5003552"/>
            <a:ext cx="2002171" cy="1580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t="9932"/>
          <a:stretch/>
        </p:blipFill>
        <p:spPr>
          <a:xfrm>
            <a:off x="2521707" y="3335322"/>
            <a:ext cx="1598528" cy="14397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55213" y="5008090"/>
            <a:ext cx="3678533" cy="15756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89688" y="5047384"/>
            <a:ext cx="1970865" cy="1536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6600" y="5047384"/>
            <a:ext cx="1557012" cy="1536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1" name="Object 10"/>
          <p:cNvGraphicFramePr>
            <a:graphicFrameLocks noChangeAspect="1"/>
          </p:cNvGraphicFramePr>
          <p:nvPr>
            <p:extLst/>
          </p:nvPr>
        </p:nvGraphicFramePr>
        <p:xfrm>
          <a:off x="736600" y="736600"/>
          <a:ext cx="1522413" cy="438150"/>
        </p:xfrm>
        <a:graphic>
          <a:graphicData uri="http://schemas.openxmlformats.org/presentationml/2006/ole">
            <mc:AlternateContent xmlns:mc="http://schemas.openxmlformats.org/markup-compatibility/2006">
              <mc:Choice xmlns:v="urn:schemas-microsoft-com:vml" Requires="v">
                <p:oleObj spid="_x0000_s2071" name="Packager Shell Object" showAsIcon="1" r:id="rId11" imgW="1522800" imgH="437760" progId="Package">
                  <p:embed/>
                </p:oleObj>
              </mc:Choice>
              <mc:Fallback>
                <p:oleObj name="Packager Shell Object" showAsIcon="1" r:id="rId11" imgW="1522800" imgH="437760" progId="Package">
                  <p:embed/>
                  <p:pic>
                    <p:nvPicPr>
                      <p:cNvPr id="0" name=""/>
                      <p:cNvPicPr/>
                      <p:nvPr/>
                    </p:nvPicPr>
                    <p:blipFill>
                      <a:blip r:embed="rId12"/>
                      <a:stretch>
                        <a:fillRect/>
                      </a:stretch>
                    </p:blipFill>
                    <p:spPr>
                      <a:xfrm>
                        <a:off x="736600" y="736600"/>
                        <a:ext cx="1522413" cy="438150"/>
                      </a:xfrm>
                      <a:prstGeom prst="rect">
                        <a:avLst/>
                      </a:prstGeom>
                    </p:spPr>
                  </p:pic>
                </p:oleObj>
              </mc:Fallback>
            </mc:AlternateContent>
          </a:graphicData>
        </a:graphic>
      </p:graphicFrame>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202227" y="3322737"/>
            <a:ext cx="2539747" cy="14286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23966" y="3322737"/>
            <a:ext cx="3409780" cy="14613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p:cNvPicPr>
            <a:picLocks noChangeAspect="1"/>
          </p:cNvPicPr>
          <p:nvPr/>
        </p:nvPicPr>
        <p:blipFill rotWithShape="1">
          <a:blip r:embed="rId15" cstate="print">
            <a:extLst>
              <a:ext uri="{28A0092B-C50C-407E-A947-70E740481C1C}">
                <a14:useLocalDpi xmlns:a14="http://schemas.microsoft.com/office/drawing/2010/main" val="0"/>
              </a:ext>
            </a:extLst>
          </a:blip>
          <a:srcRect l="3428"/>
          <a:stretch/>
        </p:blipFill>
        <p:spPr>
          <a:xfrm>
            <a:off x="755638" y="3335322"/>
            <a:ext cx="1684076" cy="1448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rotWithShape="1">
          <a:blip r:embed="rId16" cstate="print">
            <a:extLst>
              <a:ext uri="{28A0092B-C50C-407E-A947-70E740481C1C}">
                <a14:useLocalDpi xmlns:a14="http://schemas.microsoft.com/office/drawing/2010/main" val="0"/>
              </a:ext>
            </a:extLst>
          </a:blip>
          <a:srcRect l="13340" t="30361" r="21487" b="26870"/>
          <a:stretch/>
        </p:blipFill>
        <p:spPr>
          <a:xfrm>
            <a:off x="11138948" y="6152647"/>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27444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15739" t="19272" r="43265" b="32551"/>
          <a:stretch/>
        </p:blipFill>
        <p:spPr>
          <a:xfrm>
            <a:off x="0" y="0"/>
            <a:ext cx="10379676" cy="6858000"/>
          </a:xfrm>
          <a:prstGeom prst="rect">
            <a:avLst/>
          </a:prstGeom>
        </p:spPr>
      </p:pic>
      <p:pic>
        <p:nvPicPr>
          <p:cNvPr id="6" name="Picture 5"/>
          <p:cNvPicPr>
            <a:picLocks noChangeAspect="1"/>
          </p:cNvPicPr>
          <p:nvPr/>
        </p:nvPicPr>
        <p:blipFill rotWithShape="1">
          <a:blip r:embed="rId2"/>
          <a:srcRect l="15739" t="19272" r="43265" b="32551"/>
          <a:stretch/>
        </p:blipFill>
        <p:spPr>
          <a:xfrm>
            <a:off x="1812324" y="0"/>
            <a:ext cx="10379676" cy="6858000"/>
          </a:xfrm>
          <a:prstGeom prst="rect">
            <a:avLst/>
          </a:prstGeom>
        </p:spPr>
      </p:pic>
      <p:sp>
        <p:nvSpPr>
          <p:cNvPr id="3" name="Content Placeholder 2"/>
          <p:cNvSpPr>
            <a:spLocks noGrp="1"/>
          </p:cNvSpPr>
          <p:nvPr>
            <p:ph idx="1"/>
          </p:nvPr>
        </p:nvSpPr>
        <p:spPr>
          <a:xfrm>
            <a:off x="677334" y="1524001"/>
            <a:ext cx="7838016" cy="4281054"/>
          </a:xfrm>
        </p:spPr>
        <p:txBody>
          <a:bodyPr>
            <a:normAutofit lnSpcReduction="10000"/>
          </a:bodyPr>
          <a:lstStyle/>
          <a:p>
            <a:r>
              <a:rPr lang="en-US" sz="2400" dirty="0">
                <a:solidFill>
                  <a:schemeClr val="accent2">
                    <a:lumMod val="50000"/>
                  </a:schemeClr>
                </a:solidFill>
              </a:rPr>
              <a:t>About </a:t>
            </a:r>
            <a:r>
              <a:rPr lang="en-US" sz="2400" dirty="0" smtClean="0">
                <a:solidFill>
                  <a:schemeClr val="accent2">
                    <a:lumMod val="50000"/>
                  </a:schemeClr>
                </a:solidFill>
              </a:rPr>
              <a:t>Paper Cutlery Business</a:t>
            </a:r>
          </a:p>
          <a:p>
            <a:r>
              <a:rPr lang="en-US" sz="2400" dirty="0" smtClean="0">
                <a:solidFill>
                  <a:schemeClr val="accent2">
                    <a:lumMod val="50000"/>
                  </a:schemeClr>
                </a:solidFill>
              </a:rPr>
              <a:t>Resources </a:t>
            </a:r>
            <a:r>
              <a:rPr lang="en-US" sz="2400" dirty="0">
                <a:solidFill>
                  <a:schemeClr val="accent2">
                    <a:lumMod val="50000"/>
                  </a:schemeClr>
                </a:solidFill>
              </a:rPr>
              <a:t>Required to Start A Paper Plate Business</a:t>
            </a:r>
          </a:p>
          <a:p>
            <a:r>
              <a:rPr lang="en-US" sz="2400" dirty="0" smtClean="0">
                <a:solidFill>
                  <a:schemeClr val="accent2">
                    <a:lumMod val="50000"/>
                  </a:schemeClr>
                </a:solidFill>
              </a:rPr>
              <a:t>How </a:t>
            </a:r>
            <a:r>
              <a:rPr lang="en-US" sz="2400" dirty="0">
                <a:solidFill>
                  <a:schemeClr val="accent2">
                    <a:lumMod val="50000"/>
                  </a:schemeClr>
                </a:solidFill>
              </a:rPr>
              <a:t>to Select Paper plate Making Machine</a:t>
            </a:r>
          </a:p>
          <a:p>
            <a:r>
              <a:rPr lang="en-US" sz="2400" dirty="0">
                <a:solidFill>
                  <a:schemeClr val="accent2">
                    <a:lumMod val="50000"/>
                  </a:schemeClr>
                </a:solidFill>
              </a:rPr>
              <a:t>Manufacturing plan for paper </a:t>
            </a:r>
            <a:r>
              <a:rPr lang="en-US" sz="2400" dirty="0" smtClean="0">
                <a:solidFill>
                  <a:schemeClr val="accent2">
                    <a:lumMod val="50000"/>
                  </a:schemeClr>
                </a:solidFill>
              </a:rPr>
              <a:t>plates</a:t>
            </a:r>
          </a:p>
          <a:p>
            <a:r>
              <a:rPr lang="en-US" sz="2400" dirty="0">
                <a:solidFill>
                  <a:schemeClr val="accent2">
                    <a:lumMod val="50000"/>
                  </a:schemeClr>
                </a:solidFill>
              </a:rPr>
              <a:t>Marketing and Selling of Paper plates</a:t>
            </a:r>
          </a:p>
          <a:p>
            <a:r>
              <a:rPr lang="en-US" sz="2400" dirty="0">
                <a:solidFill>
                  <a:schemeClr val="accent2">
                    <a:lumMod val="50000"/>
                  </a:schemeClr>
                </a:solidFill>
              </a:rPr>
              <a:t>Paper Plate Profit Margin </a:t>
            </a:r>
            <a:r>
              <a:rPr lang="en-US" sz="2400" dirty="0" smtClean="0">
                <a:solidFill>
                  <a:schemeClr val="accent2">
                    <a:lumMod val="50000"/>
                  </a:schemeClr>
                </a:solidFill>
              </a:rPr>
              <a:t>Estimation</a:t>
            </a:r>
          </a:p>
          <a:p>
            <a:r>
              <a:rPr lang="en-US" sz="2400" dirty="0" smtClean="0">
                <a:solidFill>
                  <a:schemeClr val="accent2">
                    <a:lumMod val="50000"/>
                  </a:schemeClr>
                </a:solidFill>
              </a:rPr>
              <a:t>Costing details as per demand</a:t>
            </a:r>
          </a:p>
          <a:p>
            <a:r>
              <a:rPr lang="en-US" sz="2400" dirty="0" smtClean="0">
                <a:solidFill>
                  <a:schemeClr val="accent2">
                    <a:lumMod val="50000"/>
                  </a:schemeClr>
                </a:solidFill>
              </a:rPr>
              <a:t>Manpower requirements</a:t>
            </a:r>
          </a:p>
          <a:p>
            <a:r>
              <a:rPr lang="en-US" sz="2400" dirty="0" smtClean="0">
                <a:solidFill>
                  <a:schemeClr val="accent2">
                    <a:lumMod val="50000"/>
                  </a:schemeClr>
                </a:solidFill>
              </a:rPr>
              <a:t>Detail Project report by Charter Accountant</a:t>
            </a:r>
          </a:p>
          <a:p>
            <a:endParaRPr lang="en-US" sz="2400" dirty="0" smtClean="0">
              <a:solidFill>
                <a:schemeClr val="accent2">
                  <a:lumMod val="50000"/>
                </a:schemeClr>
              </a:solidFill>
            </a:endParaRPr>
          </a:p>
          <a:p>
            <a:endParaRPr lang="en-US" sz="2400" dirty="0" smtClean="0">
              <a:solidFill>
                <a:schemeClr val="accent2">
                  <a:lumMod val="50000"/>
                </a:schemeClr>
              </a:solidFill>
            </a:endParaRPr>
          </a:p>
          <a:p>
            <a:endParaRPr lang="en-US" sz="2400" dirty="0">
              <a:solidFill>
                <a:schemeClr val="accent2">
                  <a:lumMod val="50000"/>
                </a:schemeClr>
              </a:solidFill>
            </a:endParaRPr>
          </a:p>
        </p:txBody>
      </p:sp>
      <p:sp>
        <p:nvSpPr>
          <p:cNvPr id="2" name="Title 1"/>
          <p:cNvSpPr>
            <a:spLocks noGrp="1"/>
          </p:cNvSpPr>
          <p:nvPr>
            <p:ph type="title"/>
          </p:nvPr>
        </p:nvSpPr>
        <p:spPr>
          <a:xfrm>
            <a:off x="677334" y="609600"/>
            <a:ext cx="8596668" cy="914401"/>
          </a:xfrm>
        </p:spPr>
        <p:txBody>
          <a:bodyPr/>
          <a:lstStyle/>
          <a:p>
            <a:r>
              <a:rPr lang="en-IN" b="1" dirty="0">
                <a:solidFill>
                  <a:schemeClr val="accent2">
                    <a:lumMod val="50000"/>
                  </a:schemeClr>
                </a:solidFill>
              </a:rPr>
              <a:t>Table Of Contents</a:t>
            </a:r>
            <a:endParaRPr lang="en-IN" dirty="0">
              <a:solidFill>
                <a:schemeClr val="accent2">
                  <a:lumMod val="50000"/>
                </a:schemeClr>
              </a:solidFill>
            </a:endParaRP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340" t="30361" r="21487" b="26870"/>
          <a:stretch/>
        </p:blipFill>
        <p:spPr>
          <a:xfrm>
            <a:off x="41565" y="6138792"/>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555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15739" t="18490" r="42972" b="33073"/>
          <a:stretch/>
        </p:blipFill>
        <p:spPr>
          <a:xfrm>
            <a:off x="-29965" y="-19764"/>
            <a:ext cx="10427578" cy="6877764"/>
          </a:xfrm>
          <a:prstGeom prst="rect">
            <a:avLst/>
          </a:prstGeom>
        </p:spPr>
      </p:pic>
      <p:pic>
        <p:nvPicPr>
          <p:cNvPr id="5" name="Picture 4"/>
          <p:cNvPicPr>
            <a:picLocks noChangeAspect="1"/>
          </p:cNvPicPr>
          <p:nvPr/>
        </p:nvPicPr>
        <p:blipFill rotWithShape="1">
          <a:blip r:embed="rId2"/>
          <a:srcRect l="15739" t="18490" r="59404" b="33073"/>
          <a:stretch/>
        </p:blipFill>
        <p:spPr>
          <a:xfrm flipH="1">
            <a:off x="5562600" y="-19764"/>
            <a:ext cx="6629398" cy="6877764"/>
          </a:xfrm>
          <a:prstGeom prst="rect">
            <a:avLst/>
          </a:prstGeom>
        </p:spPr>
      </p:pic>
      <p:sp>
        <p:nvSpPr>
          <p:cNvPr id="6" name="Rectangle 5"/>
          <p:cNvSpPr/>
          <p:nvPr/>
        </p:nvSpPr>
        <p:spPr>
          <a:xfrm>
            <a:off x="2844111" y="379411"/>
            <a:ext cx="6509282" cy="646331"/>
          </a:xfrm>
          <a:prstGeom prst="rect">
            <a:avLst/>
          </a:prstGeom>
        </p:spPr>
        <p:txBody>
          <a:bodyPr wrap="none">
            <a:spAutoFit/>
          </a:bodyPr>
          <a:lstStyle/>
          <a:p>
            <a:r>
              <a:rPr lang="en-US" sz="3600" b="1" u="sng" dirty="0">
                <a:solidFill>
                  <a:srgbClr val="FFFF00"/>
                </a:solidFill>
                <a:effectLst>
                  <a:outerShdw blurRad="38100" dist="38100" dir="2700000" algn="tl">
                    <a:srgbClr val="000000">
                      <a:alpha val="43137"/>
                    </a:srgbClr>
                  </a:outerShdw>
                </a:effectLst>
              </a:rPr>
              <a:t>About Paper Cutlery Business</a:t>
            </a:r>
          </a:p>
        </p:txBody>
      </p:sp>
      <p:sp>
        <p:nvSpPr>
          <p:cNvPr id="7" name="Rectangle 6"/>
          <p:cNvSpPr/>
          <p:nvPr/>
        </p:nvSpPr>
        <p:spPr>
          <a:xfrm>
            <a:off x="2892095" y="1138390"/>
            <a:ext cx="6461298" cy="1200329"/>
          </a:xfrm>
          <a:prstGeom prst="rect">
            <a:avLst/>
          </a:prstGeom>
        </p:spPr>
        <p:txBody>
          <a:bodyPr wrap="square">
            <a:spAutoFit/>
          </a:bodyPr>
          <a:lstStyle/>
          <a:p>
            <a:pPr algn="ctr"/>
            <a:r>
              <a:rPr lang="en-US" sz="2400" b="1" dirty="0">
                <a:solidFill>
                  <a:schemeClr val="bg1"/>
                </a:solidFill>
              </a:rPr>
              <a:t>Paper plates, Bowl and cups </a:t>
            </a:r>
            <a:r>
              <a:rPr lang="en-US" sz="2400" b="1" dirty="0" smtClean="0">
                <a:solidFill>
                  <a:schemeClr val="bg1"/>
                </a:solidFill>
              </a:rPr>
              <a:t>are </a:t>
            </a:r>
            <a:r>
              <a:rPr lang="en-US" sz="2400" b="1" dirty="0">
                <a:solidFill>
                  <a:schemeClr val="bg1"/>
                </a:solidFill>
              </a:rPr>
              <a:t>a great way to provide customers </a:t>
            </a:r>
            <a:r>
              <a:rPr lang="en-US" sz="2400" b="1" dirty="0" smtClean="0">
                <a:solidFill>
                  <a:schemeClr val="bg1"/>
                </a:solidFill>
              </a:rPr>
              <a:t>with </a:t>
            </a:r>
            <a:r>
              <a:rPr lang="en-US" sz="2400" b="1" dirty="0">
                <a:solidFill>
                  <a:schemeClr val="bg1"/>
                </a:solidFill>
              </a:rPr>
              <a:t>convenient and affordable food-service solutions. </a:t>
            </a:r>
            <a:endParaRPr lang="en-IN" sz="2400" b="1" dirty="0">
              <a:solidFill>
                <a:schemeClr val="bg1"/>
              </a:solidFill>
            </a:endParaRPr>
          </a:p>
        </p:txBody>
      </p:sp>
      <p:sp>
        <p:nvSpPr>
          <p:cNvPr id="8" name="Rectangle 7"/>
          <p:cNvSpPr/>
          <p:nvPr/>
        </p:nvSpPr>
        <p:spPr>
          <a:xfrm>
            <a:off x="2781299" y="2338719"/>
            <a:ext cx="6096000" cy="3785652"/>
          </a:xfrm>
          <a:prstGeom prst="rect">
            <a:avLst/>
          </a:prstGeom>
        </p:spPr>
        <p:txBody>
          <a:bodyPr>
            <a:spAutoFit/>
          </a:bodyPr>
          <a:lstStyle/>
          <a:p>
            <a:pPr algn="ctr"/>
            <a:r>
              <a:rPr lang="en-US" sz="2400" dirty="0"/>
              <a:t>A </a:t>
            </a:r>
            <a:r>
              <a:rPr lang="en-US" sz="2400" b="1" dirty="0"/>
              <a:t>paper plate business</a:t>
            </a:r>
            <a:r>
              <a:rPr lang="en-US" sz="2400" dirty="0"/>
              <a:t> involves manufacturing plates that were made out of paper for serving food. They were considered an economical alternative to plastic plates.</a:t>
            </a:r>
          </a:p>
          <a:p>
            <a:pPr algn="ctr"/>
            <a:r>
              <a:rPr lang="en-US" sz="2400" dirty="0">
                <a:solidFill>
                  <a:schemeClr val="bg1"/>
                </a:solidFill>
              </a:rPr>
              <a:t>With the ban of single usage plastic by several states as well as in Indian Railways. The demand for eco-friendly products such as paper plates has suddenly increased in India.</a:t>
            </a: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13340" t="30361" r="21487" b="26870"/>
          <a:stretch/>
        </p:blipFill>
        <p:spPr>
          <a:xfrm>
            <a:off x="5111257" y="6124371"/>
            <a:ext cx="1011487" cy="6637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971033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740</TotalTime>
  <Words>1281</Words>
  <Application>Microsoft Office PowerPoint</Application>
  <PresentationFormat>Widescreen</PresentationFormat>
  <Paragraphs>120</Paragraphs>
  <Slides>17</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5" baseType="lpstr">
      <vt:lpstr>Arial</vt:lpstr>
      <vt:lpstr>Arial Narrow</vt:lpstr>
      <vt:lpstr>Calibri</vt:lpstr>
      <vt:lpstr>Trebuchet MS</vt:lpstr>
      <vt:lpstr>Verdana</vt:lpstr>
      <vt:lpstr>Wingdings 3</vt:lpstr>
      <vt:lpstr>Facet</vt:lpstr>
      <vt:lpstr>Packager Shell Object</vt:lpstr>
      <vt:lpstr>KAVYA ENTERPRISES</vt:lpstr>
      <vt:lpstr>About us -</vt:lpstr>
      <vt:lpstr>Disadvantages &amp; Problem with Plastic disposable</vt:lpstr>
      <vt:lpstr>PowerPoint Presentation</vt:lpstr>
      <vt:lpstr>PowerPoint Presentation</vt:lpstr>
      <vt:lpstr>Advantages of Paper Disposal </vt:lpstr>
      <vt:lpstr>And Leaf Dona-Pattal </vt:lpstr>
      <vt:lpstr>Table Of Contents</vt:lpstr>
      <vt:lpstr>PowerPoint Presentation</vt:lpstr>
      <vt:lpstr>Resources Required to Start A Paper Plate Business</vt:lpstr>
      <vt:lpstr>About Paper plate Making Machine </vt:lpstr>
      <vt:lpstr>Manufacturing plan for paper plates </vt:lpstr>
      <vt:lpstr>Marketing and Selling of Paper plates </vt:lpstr>
      <vt:lpstr>Details and Breakdown of estimation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KAVYA ENTERPRISES</dc:title>
  <dc:creator>Microsoft account</dc:creator>
  <cp:lastModifiedBy>Microsoft account</cp:lastModifiedBy>
  <cp:revision>47</cp:revision>
  <dcterms:created xsi:type="dcterms:W3CDTF">2023-01-05T12:36:13Z</dcterms:created>
  <dcterms:modified xsi:type="dcterms:W3CDTF">2023-01-12T10:09:24Z</dcterms:modified>
</cp:coreProperties>
</file>